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6" r:id="rId3"/>
    <p:sldId id="257" r:id="rId4"/>
    <p:sldId id="265" r:id="rId5"/>
    <p:sldId id="258" r:id="rId6"/>
    <p:sldId id="264" r:id="rId7"/>
    <p:sldId id="267" r:id="rId8"/>
    <p:sldId id="268" r:id="rId9"/>
    <p:sldId id="263" r:id="rId10"/>
    <p:sldId id="262" r:id="rId11"/>
    <p:sldId id="271" r:id="rId12"/>
    <p:sldId id="270" r:id="rId13"/>
    <p:sldId id="269" r:id="rId14"/>
    <p:sldId id="261" r:id="rId15"/>
    <p:sldId id="260" r:id="rId16"/>
    <p:sldId id="272" r:id="rId17"/>
    <p:sldId id="275" r:id="rId18"/>
    <p:sldId id="273" r:id="rId19"/>
    <p:sldId id="274" r:id="rId20"/>
    <p:sldId id="259" r:id="rId21"/>
    <p:sldId id="279" r:id="rId22"/>
    <p:sldId id="278" r:id="rId23"/>
    <p:sldId id="277" r:id="rId24"/>
    <p:sldId id="280" r:id="rId25"/>
    <p:sldId id="276" r:id="rId26"/>
    <p:sldId id="283" r:id="rId27"/>
    <p:sldId id="282" r:id="rId28"/>
    <p:sldId id="285" r:id="rId29"/>
    <p:sldId id="281"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FF"/>
    <a:srgbClr val="FFFFCC"/>
    <a:srgbClr val="FF5050"/>
    <a:srgbClr val="FFFFFF"/>
    <a:srgbClr val="E5F3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39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871F6-071B-4805-BE5C-3184944C0EC2}" type="datetimeFigureOut">
              <a:rPr lang="en-GB" smtClean="0"/>
              <a:pPr/>
              <a:t>20/03/2020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66555-AEF8-45A1-B6FD-25D03527F1DF}" type="slidenum">
              <a:rPr lang="en-GB" smtClean="0"/>
              <a:pPr/>
              <a:t>‹#›</a:t>
            </a:fld>
            <a:endParaRPr lang="en-GB"/>
          </a:p>
        </p:txBody>
      </p:sp>
    </p:spTree>
    <p:extLst>
      <p:ext uri="{BB962C8B-B14F-4D97-AF65-F5344CB8AC3E}">
        <p14:creationId xmlns:p14="http://schemas.microsoft.com/office/powerpoint/2010/main" xmlns="" val="191959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E866555-AEF8-45A1-B6FD-25D03527F1DF}" type="slidenum">
              <a:rPr lang="en-GB" smtClean="0"/>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FED2D-2A24-4B83-BEFF-F595642E95D5}" type="datetimeFigureOut">
              <a:rPr lang="en-GB" smtClean="0"/>
              <a:pPr/>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A1D8C-D6FF-4DFD-B966-A4AAD2A1313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FED2D-2A24-4B83-BEFF-F595642E95D5}" type="datetimeFigureOut">
              <a:rPr lang="en-GB" smtClean="0"/>
              <a:pPr/>
              <a:t>20/03/2020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A1D8C-D6FF-4DFD-B966-A4AAD2A1313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8" name="Picture 30" descr="Αποτέλεσμα εικόνας για προσωπογραφιες"/>
          <p:cNvPicPr>
            <a:picLocks noChangeAspect="1" noChangeArrowheads="1"/>
          </p:cNvPicPr>
          <p:nvPr/>
        </p:nvPicPr>
        <p:blipFill>
          <a:blip r:embed="rId2" cstate="print"/>
          <a:srcRect/>
          <a:stretch>
            <a:fillRect/>
          </a:stretch>
        </p:blipFill>
        <p:spPr bwMode="auto">
          <a:xfrm>
            <a:off x="4952999" y="0"/>
            <a:ext cx="1676401" cy="2133600"/>
          </a:xfrm>
          <a:prstGeom prst="rect">
            <a:avLst/>
          </a:prstGeom>
          <a:noFill/>
        </p:spPr>
      </p:pic>
      <p:pic>
        <p:nvPicPr>
          <p:cNvPr id="12308" name="Picture 20" descr="Σχετική εικόνα"/>
          <p:cNvPicPr>
            <a:picLocks noChangeAspect="1" noChangeArrowheads="1"/>
          </p:cNvPicPr>
          <p:nvPr/>
        </p:nvPicPr>
        <p:blipFill>
          <a:blip r:embed="rId3" cstate="print"/>
          <a:srcRect/>
          <a:stretch>
            <a:fillRect/>
          </a:stretch>
        </p:blipFill>
        <p:spPr bwMode="auto">
          <a:xfrm>
            <a:off x="4724400" y="1905000"/>
            <a:ext cx="2247128" cy="2209800"/>
          </a:xfrm>
          <a:prstGeom prst="rect">
            <a:avLst/>
          </a:prstGeom>
          <a:noFill/>
        </p:spPr>
      </p:pic>
      <p:pic>
        <p:nvPicPr>
          <p:cNvPr id="12306" name="Picture 18" descr="Αποτέλεσμα εικόνας για sketch faces baby"/>
          <p:cNvPicPr>
            <a:picLocks noChangeAspect="1" noChangeArrowheads="1"/>
          </p:cNvPicPr>
          <p:nvPr/>
        </p:nvPicPr>
        <p:blipFill>
          <a:blip r:embed="rId4" cstate="print">
            <a:grayscl/>
          </a:blip>
          <a:srcRect/>
          <a:stretch>
            <a:fillRect/>
          </a:stretch>
        </p:blipFill>
        <p:spPr bwMode="auto">
          <a:xfrm>
            <a:off x="1981200" y="4572000"/>
            <a:ext cx="2476500" cy="2286000"/>
          </a:xfrm>
          <a:prstGeom prst="rect">
            <a:avLst/>
          </a:prstGeom>
          <a:noFill/>
        </p:spPr>
      </p:pic>
      <p:pic>
        <p:nvPicPr>
          <p:cNvPr id="12294" name="Picture 6" descr="Αποτέλεσμα εικόνας για faces art"/>
          <p:cNvPicPr>
            <a:picLocks noChangeAspect="1" noChangeArrowheads="1"/>
          </p:cNvPicPr>
          <p:nvPr/>
        </p:nvPicPr>
        <p:blipFill>
          <a:blip r:embed="rId5" cstate="print"/>
          <a:srcRect/>
          <a:stretch>
            <a:fillRect/>
          </a:stretch>
        </p:blipFill>
        <p:spPr bwMode="auto">
          <a:xfrm>
            <a:off x="0" y="0"/>
            <a:ext cx="2711910" cy="2647950"/>
          </a:xfrm>
          <a:prstGeom prst="rect">
            <a:avLst/>
          </a:prstGeom>
          <a:noFill/>
        </p:spPr>
      </p:pic>
      <p:pic>
        <p:nvPicPr>
          <p:cNvPr id="12296" name="Picture 8" descr="Σχετική εικόνα"/>
          <p:cNvPicPr>
            <a:picLocks noChangeAspect="1" noChangeArrowheads="1"/>
          </p:cNvPicPr>
          <p:nvPr/>
        </p:nvPicPr>
        <p:blipFill>
          <a:blip r:embed="rId6" cstate="print"/>
          <a:srcRect/>
          <a:stretch>
            <a:fillRect/>
          </a:stretch>
        </p:blipFill>
        <p:spPr bwMode="auto">
          <a:xfrm>
            <a:off x="0" y="2590800"/>
            <a:ext cx="2819400" cy="2605799"/>
          </a:xfrm>
          <a:prstGeom prst="rect">
            <a:avLst/>
          </a:prstGeom>
          <a:noFill/>
        </p:spPr>
      </p:pic>
      <p:pic>
        <p:nvPicPr>
          <p:cNvPr id="12300" name="Picture 12" descr="Σχετική εικόνα"/>
          <p:cNvPicPr>
            <a:picLocks noChangeAspect="1" noChangeArrowheads="1"/>
          </p:cNvPicPr>
          <p:nvPr/>
        </p:nvPicPr>
        <p:blipFill>
          <a:blip r:embed="rId7" cstate="print"/>
          <a:srcRect/>
          <a:stretch>
            <a:fillRect/>
          </a:stretch>
        </p:blipFill>
        <p:spPr bwMode="auto">
          <a:xfrm flipH="1">
            <a:off x="0" y="5057775"/>
            <a:ext cx="2476500" cy="1800225"/>
          </a:xfrm>
          <a:prstGeom prst="rect">
            <a:avLst/>
          </a:prstGeom>
          <a:noFill/>
        </p:spPr>
      </p:pic>
      <p:pic>
        <p:nvPicPr>
          <p:cNvPr id="12302" name="Picture 14" descr="Αποτέλεσμα εικόνας για sketch faces for men"/>
          <p:cNvPicPr>
            <a:picLocks noChangeAspect="1" noChangeArrowheads="1"/>
          </p:cNvPicPr>
          <p:nvPr/>
        </p:nvPicPr>
        <p:blipFill>
          <a:blip r:embed="rId8" cstate="print">
            <a:lum bright="20000"/>
          </a:blip>
          <a:srcRect/>
          <a:stretch>
            <a:fillRect/>
          </a:stretch>
        </p:blipFill>
        <p:spPr bwMode="auto">
          <a:xfrm>
            <a:off x="6286500" y="0"/>
            <a:ext cx="2857500" cy="3943350"/>
          </a:xfrm>
          <a:prstGeom prst="rect">
            <a:avLst/>
          </a:prstGeom>
          <a:noFill/>
        </p:spPr>
      </p:pic>
      <p:pic>
        <p:nvPicPr>
          <p:cNvPr id="12298" name="Picture 10" descr="Αποτέλεσμα εικόνας για faces art"/>
          <p:cNvPicPr>
            <a:picLocks noChangeAspect="1" noChangeArrowheads="1"/>
          </p:cNvPicPr>
          <p:nvPr/>
        </p:nvPicPr>
        <p:blipFill>
          <a:blip r:embed="rId9" cstate="print"/>
          <a:srcRect b="5797"/>
          <a:stretch>
            <a:fillRect/>
          </a:stretch>
        </p:blipFill>
        <p:spPr bwMode="auto">
          <a:xfrm>
            <a:off x="6448425" y="3143250"/>
            <a:ext cx="2695575" cy="3714750"/>
          </a:xfrm>
          <a:prstGeom prst="rect">
            <a:avLst/>
          </a:prstGeom>
          <a:noFill/>
        </p:spPr>
      </p:pic>
      <p:pic>
        <p:nvPicPr>
          <p:cNvPr id="12304" name="Picture 16" descr="Αποτέλεσμα εικόνας για sketch faces for men"/>
          <p:cNvPicPr>
            <a:picLocks noChangeAspect="1" noChangeArrowheads="1"/>
          </p:cNvPicPr>
          <p:nvPr/>
        </p:nvPicPr>
        <p:blipFill>
          <a:blip r:embed="rId10" cstate="print">
            <a:lum bright="10000"/>
          </a:blip>
          <a:srcRect/>
          <a:stretch>
            <a:fillRect/>
          </a:stretch>
        </p:blipFill>
        <p:spPr bwMode="auto">
          <a:xfrm>
            <a:off x="4301782" y="3810000"/>
            <a:ext cx="2213317" cy="3048000"/>
          </a:xfrm>
          <a:prstGeom prst="rect">
            <a:avLst/>
          </a:prstGeom>
          <a:noFill/>
        </p:spPr>
      </p:pic>
      <p:sp>
        <p:nvSpPr>
          <p:cNvPr id="10" name="Rectangle 9"/>
          <p:cNvSpPr/>
          <p:nvPr/>
        </p:nvSpPr>
        <p:spPr>
          <a:xfrm>
            <a:off x="0" y="6400800"/>
            <a:ext cx="6172200" cy="369332"/>
          </a:xfrm>
          <a:prstGeom prst="rect">
            <a:avLst/>
          </a:prstGeom>
          <a:solidFill>
            <a:schemeClr val="bg1"/>
          </a:solidFill>
          <a:ln>
            <a:solidFill>
              <a:schemeClr val="accent2">
                <a:lumMod val="60000"/>
                <a:lumOff val="40000"/>
              </a:schemeClr>
            </a:solidFill>
          </a:ln>
        </p:spPr>
        <p:txBody>
          <a:bodyPr wrap="square">
            <a:spAutoFit/>
          </a:bodyPr>
          <a:lstStyle/>
          <a:p>
            <a:r>
              <a:rPr lang="el-GR" dirty="0" err="1" smtClean="0">
                <a:solidFill>
                  <a:schemeClr val="tx2">
                    <a:lumMod val="75000"/>
                  </a:schemeClr>
                </a:solidFill>
              </a:rPr>
              <a:t>Κυπρούλα</a:t>
            </a:r>
            <a:r>
              <a:rPr lang="el-GR" dirty="0" smtClean="0">
                <a:solidFill>
                  <a:schemeClr val="tx2">
                    <a:lumMod val="75000"/>
                  </a:schemeClr>
                </a:solidFill>
              </a:rPr>
              <a:t> Γεωργίου, Σύμβουλος Φιλολογικών Μαθημάτων</a:t>
            </a:r>
            <a:endParaRPr lang="en-GB" dirty="0">
              <a:solidFill>
                <a:schemeClr val="tx2">
                  <a:lumMod val="75000"/>
                </a:schemeClr>
              </a:solidFill>
            </a:endParaRPr>
          </a:p>
        </p:txBody>
      </p:sp>
      <p:sp>
        <p:nvSpPr>
          <p:cNvPr id="12310" name="AutoShape 22" descr="Αποτέλεσμα εικόνας για sketch faces old"/>
          <p:cNvSpPr>
            <a:spLocks noChangeAspect="1" noChangeArrowheads="1"/>
          </p:cNvSpPr>
          <p:nvPr/>
        </p:nvSpPr>
        <p:spPr bwMode="auto">
          <a:xfrm>
            <a:off x="155575" y="-1889125"/>
            <a:ext cx="3228975" cy="39433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312" name="AutoShape 24" descr="Αποτέλεσμα εικόνας για sketch faces old"/>
          <p:cNvSpPr>
            <a:spLocks noChangeAspect="1" noChangeArrowheads="1"/>
          </p:cNvSpPr>
          <p:nvPr/>
        </p:nvSpPr>
        <p:spPr bwMode="auto">
          <a:xfrm>
            <a:off x="155575" y="-1889125"/>
            <a:ext cx="3228975" cy="39433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314" name="Picture 26" descr="Αποτέλεσμα εικόνας για sketch faces old"/>
          <p:cNvPicPr>
            <a:picLocks noChangeAspect="1" noChangeArrowheads="1"/>
          </p:cNvPicPr>
          <p:nvPr/>
        </p:nvPicPr>
        <p:blipFill>
          <a:blip r:embed="rId11" cstate="print"/>
          <a:srcRect/>
          <a:stretch>
            <a:fillRect/>
          </a:stretch>
        </p:blipFill>
        <p:spPr bwMode="auto">
          <a:xfrm>
            <a:off x="2667000" y="2438400"/>
            <a:ext cx="2057400" cy="2133600"/>
          </a:xfrm>
          <a:prstGeom prst="rect">
            <a:avLst/>
          </a:prstGeom>
          <a:noFill/>
        </p:spPr>
      </p:pic>
      <p:pic>
        <p:nvPicPr>
          <p:cNvPr id="12316" name="Picture 28" descr="Αποτέλεσμα εικόνας για προσωπογραφιες"/>
          <p:cNvPicPr>
            <a:picLocks noChangeAspect="1" noChangeArrowheads="1"/>
          </p:cNvPicPr>
          <p:nvPr/>
        </p:nvPicPr>
        <p:blipFill>
          <a:blip r:embed="rId12" cstate="print">
            <a:grayscl/>
          </a:blip>
          <a:srcRect/>
          <a:stretch>
            <a:fillRect/>
          </a:stretch>
        </p:blipFill>
        <p:spPr bwMode="auto">
          <a:xfrm>
            <a:off x="2667000" y="0"/>
            <a:ext cx="2326861" cy="2438400"/>
          </a:xfrm>
          <a:prstGeom prst="rect">
            <a:avLst/>
          </a:prstGeom>
          <a:noFill/>
        </p:spPr>
      </p:pic>
      <p:sp>
        <p:nvSpPr>
          <p:cNvPr id="11" name="Rounded Rectangle 10"/>
          <p:cNvSpPr/>
          <p:nvPr/>
        </p:nvSpPr>
        <p:spPr>
          <a:xfrm>
            <a:off x="2362200" y="3048000"/>
            <a:ext cx="4572000" cy="1055608"/>
          </a:xfrm>
          <a:prstGeom prst="roundRect">
            <a:avLst/>
          </a:prstGeom>
          <a:solidFill>
            <a:schemeClr val="bg1"/>
          </a:solidFill>
          <a:ln w="38100">
            <a:solidFill>
              <a:schemeClr val="accent2">
                <a:lumMod val="60000"/>
                <a:lumOff val="40000"/>
              </a:schemeClr>
            </a:solidFill>
          </a:ln>
        </p:spPr>
        <p:txBody>
          <a:bodyPr wrap="square">
            <a:spAutoFit/>
          </a:bodyPr>
          <a:lstStyle/>
          <a:p>
            <a:pPr algn="ctr"/>
            <a:r>
              <a:rPr lang="el-GR" sz="2800" dirty="0" smtClean="0">
                <a:solidFill>
                  <a:schemeClr val="tx2">
                    <a:lumMod val="75000"/>
                  </a:schemeClr>
                </a:solidFill>
              </a:rPr>
              <a:t>Περιγραφή Προσώπου</a:t>
            </a:r>
            <a:br>
              <a:rPr lang="el-GR" sz="2800" dirty="0" smtClean="0">
                <a:solidFill>
                  <a:schemeClr val="tx2">
                    <a:lumMod val="75000"/>
                  </a:schemeClr>
                </a:solidFill>
              </a:rPr>
            </a:br>
            <a:r>
              <a:rPr lang="el-GR" sz="2800" dirty="0" smtClean="0">
                <a:solidFill>
                  <a:schemeClr val="tx2">
                    <a:lumMod val="75000"/>
                  </a:schemeClr>
                </a:solidFill>
              </a:rPr>
              <a:t>Α΄ Γυμνασίου</a:t>
            </a:r>
            <a:endParaRPr lang="en-GB"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7649" name="Rectangle 1"/>
          <p:cNvSpPr>
            <a:spLocks noChangeArrowheads="1"/>
          </p:cNvSpPr>
          <p:nvPr/>
        </p:nvSpPr>
        <p:spPr bwMode="auto">
          <a:xfrm>
            <a:off x="685800" y="347962"/>
            <a:ext cx="7848600" cy="62179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-Ποιο είναι το θέμα το οποίο πραγματεύεται το </a:t>
            </a:r>
            <a:r>
              <a:rPr kumimoji="0" lang="el-GR" sz="2000" b="1"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Κείμενο 2</a:t>
            </a: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 </a:t>
            </a:r>
            <a:endParaRPr kumimoji="0" lang="en-GB" b="0" i="0" u="none" strike="noStrike" cap="none" normalizeH="0" baseline="0" dirty="0" smtClean="0">
              <a:ln>
                <a:noFill/>
              </a:ln>
              <a:solidFill>
                <a:schemeClr val="tx2">
                  <a:lumMod val="75000"/>
                </a:schemeClr>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-Ποιο από τα δύο κείμενα σας βγάζει πιο έντονα συναισθήματα; Πού πιστεύετε ότι μπορεί να οφείλεται αυτό;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2">
                  <a:lumMod val="75000"/>
                </a:schemeClr>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-Ποιο από τα δύο κείμενα σας προκαλεί περισσότερο ενδιαφέρον</a:t>
            </a:r>
            <a:r>
              <a:rPr lang="el-GR" sz="2000" dirty="0" smtClean="0">
                <a:solidFill>
                  <a:schemeClr val="tx2">
                    <a:lumMod val="75000"/>
                  </a:schemeClr>
                </a:solidFill>
                <a:latin typeface="+mj-lt"/>
                <a:ea typeface="Times New Roman" pitchFamily="18" charset="0"/>
                <a:cs typeface="Calibri" pitchFamily="34" charset="0"/>
              </a:rPr>
              <a:t>; </a:t>
            </a: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Γιατί;</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2">
                  <a:lumMod val="75000"/>
                </a:schemeClr>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Διαβάζοντας</a:t>
            </a:r>
            <a:r>
              <a:rPr kumimoji="0" lang="el-GR" sz="2000" b="0" i="0" u="none" strike="noStrike" cap="none" normalizeH="0" dirty="0" smtClean="0">
                <a:ln>
                  <a:noFill/>
                </a:ln>
                <a:solidFill>
                  <a:schemeClr val="tx2">
                    <a:lumMod val="75000"/>
                  </a:schemeClr>
                </a:solidFill>
                <a:effectLst/>
                <a:latin typeface="+mj-lt"/>
                <a:ea typeface="Times New Roman" pitchFamily="18" charset="0"/>
                <a:cs typeface="Calibri" pitchFamily="34" charset="0"/>
              </a:rPr>
              <a:t> τα δύο κείμενα</a:t>
            </a: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 βλέπετε να υπάρχει κάποια σύνδεση μεταξύ τους ως προς το θέμα;</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b="0" i="0" u="none" strike="noStrike" cap="none" normalizeH="0" baseline="0" dirty="0" smtClean="0">
              <a:ln>
                <a:noFill/>
              </a:ln>
              <a:solidFill>
                <a:schemeClr val="tx2">
                  <a:lumMod val="75000"/>
                </a:schemeClr>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-Και τα δύο κείμενα θα λέγαμε ότι έχουν ως κοινό θέμα την</a:t>
            </a:r>
            <a:r>
              <a:rPr kumimoji="0" lang="el-GR" sz="2000" b="0" i="0" u="none" strike="noStrike" cap="none" normalizeH="0" dirty="0" smtClean="0">
                <a:ln>
                  <a:noFill/>
                </a:ln>
                <a:solidFill>
                  <a:schemeClr val="tx2">
                    <a:lumMod val="75000"/>
                  </a:schemeClr>
                </a:solidFill>
                <a:effectLst/>
                <a:latin typeface="+mj-lt"/>
                <a:ea typeface="Times New Roman" pitchFamily="18" charset="0"/>
                <a:cs typeface="Calibri" pitchFamily="34" charset="0"/>
              </a:rPr>
              <a:t> περιγραφή ατόμου. </a:t>
            </a:r>
            <a:r>
              <a:rPr lang="el-GR" sz="2000" dirty="0" smtClean="0">
                <a:solidFill>
                  <a:schemeClr val="tx2">
                    <a:lumMod val="75000"/>
                  </a:schemeClr>
                </a:solidFill>
                <a:latin typeface="+mj-lt"/>
                <a:ea typeface="Times New Roman" pitchFamily="18" charset="0"/>
                <a:cs typeface="Calibri" pitchFamily="34" charset="0"/>
              </a:rPr>
              <a:t>Σε π</a:t>
            </a: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οιο από τα δύο κείμενα </a:t>
            </a:r>
            <a:r>
              <a:rPr lang="el-GR" sz="2000" dirty="0" smtClean="0">
                <a:solidFill>
                  <a:schemeClr val="tx2">
                    <a:lumMod val="75000"/>
                  </a:schemeClr>
                </a:solidFill>
                <a:latin typeface="+mj-lt"/>
                <a:ea typeface="Times New Roman" pitchFamily="18" charset="0"/>
                <a:cs typeface="Calibri" pitchFamily="34" charset="0"/>
              </a:rPr>
              <a:t>δίνονται στοιχεία σχετικά με τα</a:t>
            </a: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 εξωτερικά χαρακτηριστικά του προσώπου; </a:t>
            </a:r>
          </a:p>
          <a:p>
            <a:pPr marL="0" marR="0" lvl="0" indent="0" algn="l" defTabSz="914400" rtl="0" eaLnBrk="0" fontAlgn="base" latinLnBrk="0" hangingPunct="0">
              <a:lnSpc>
                <a:spcPct val="100000"/>
              </a:lnSpc>
              <a:spcBef>
                <a:spcPct val="0"/>
              </a:spcBef>
              <a:spcAft>
                <a:spcPct val="0"/>
              </a:spcAft>
              <a:buClrTx/>
              <a:buSzTx/>
              <a:buFontTx/>
              <a:buNone/>
              <a:tabLst/>
            </a:pPr>
            <a:r>
              <a:rPr lang="el-GR" sz="2000" dirty="0" smtClean="0">
                <a:solidFill>
                  <a:schemeClr val="tx2">
                    <a:lumMod val="75000"/>
                  </a:schemeClr>
                </a:solidFill>
                <a:latin typeface="+mj-lt"/>
                <a:ea typeface="Times New Roman" pitchFamily="18" charset="0"/>
                <a:cs typeface="Calibri" pitchFamily="34" charset="0"/>
              </a:rPr>
              <a:t>Στο άλλο κείμενο δίνεται η ίδια έμφαση στα εξωτερικά</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Χαρακτηριστικά; Να δικαιολογήσετε την απάντησή</a:t>
            </a:r>
          </a:p>
          <a:p>
            <a:pPr marL="0" marR="0" lvl="0" indent="0" algn="l" defTabSz="914400" rtl="0" eaLnBrk="0" fontAlgn="base" latinLnBrk="0" hangingPunct="0">
              <a:lnSpc>
                <a:spcPct val="100000"/>
              </a:lnSpc>
              <a:spcBef>
                <a:spcPct val="0"/>
              </a:spcBef>
              <a:spcAft>
                <a:spcPct val="0"/>
              </a:spcAft>
              <a:buClrTx/>
              <a:buSzTx/>
              <a:buFontTx/>
              <a:buNone/>
              <a:tabLst/>
            </a:pPr>
            <a:r>
              <a:rPr lang="el-GR" sz="2000" dirty="0" smtClean="0">
                <a:solidFill>
                  <a:schemeClr val="tx2">
                    <a:lumMod val="75000"/>
                  </a:schemeClr>
                </a:solidFill>
                <a:latin typeface="+mj-lt"/>
                <a:ea typeface="Times New Roman" pitchFamily="18" charset="0"/>
                <a:cs typeface="Calibri" pitchFamily="34" charset="0"/>
              </a:rPr>
              <a:t>σας με στοιχεία μέσα από το κείμενο.</a:t>
            </a:r>
            <a:endPar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a:solidFill>
                <a:schemeClr val="tx2">
                  <a:lumMod val="75000"/>
                </a:schemeClr>
              </a:solidFill>
              <a:latin typeface="+mj-lt"/>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2">
                  <a:lumMod val="75000"/>
                </a:schemeClr>
              </a:solidFill>
              <a:effectLst/>
              <a:latin typeface="+mj-lt"/>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2">
                  <a:lumMod val="75000"/>
                </a:schemeClr>
              </a:solidFill>
              <a:effectLst/>
              <a:latin typeface="+mj-lt"/>
              <a:cs typeface="Arial" pitchFamily="34" charset="0"/>
            </a:endParaRPr>
          </a:p>
        </p:txBody>
      </p:sp>
      <p:pic>
        <p:nvPicPr>
          <p:cNvPr id="27653" name="Picture 5" descr="Αποτέλεσμα εικόνας για thinking clipart free"/>
          <p:cNvPicPr>
            <a:picLocks noChangeAspect="1" noChangeArrowheads="1"/>
          </p:cNvPicPr>
          <p:nvPr/>
        </p:nvPicPr>
        <p:blipFill>
          <a:blip r:embed="rId3" cstate="print"/>
          <a:srcRect/>
          <a:stretch>
            <a:fillRect/>
          </a:stretch>
        </p:blipFill>
        <p:spPr bwMode="auto">
          <a:xfrm>
            <a:off x="6019800" y="4648200"/>
            <a:ext cx="2438400" cy="1829817"/>
          </a:xfrm>
          <a:prstGeom prst="rect">
            <a:avLst/>
          </a:prstGeom>
          <a:noFill/>
        </p:spPr>
      </p:pic>
      <p:pic>
        <p:nvPicPr>
          <p:cNvPr id="27655" name="Picture 7" descr="Αποτέλεσμα εικόνας για thinking clipart free"/>
          <p:cNvPicPr>
            <a:picLocks noChangeAspect="1" noChangeArrowheads="1"/>
          </p:cNvPicPr>
          <p:nvPr/>
        </p:nvPicPr>
        <p:blipFill>
          <a:blip r:embed="rId4" cstate="print"/>
          <a:srcRect/>
          <a:stretch>
            <a:fillRect/>
          </a:stretch>
        </p:blipFill>
        <p:spPr bwMode="auto">
          <a:xfrm>
            <a:off x="5715000" y="5105400"/>
            <a:ext cx="683499" cy="68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49">
                                            <p:txEl>
                                              <p:pRg st="1" end="1"/>
                                            </p:txEl>
                                          </p:spTgt>
                                        </p:tgtEl>
                                        <p:attrNameLst>
                                          <p:attrName>style.visibility</p:attrName>
                                        </p:attrNameLst>
                                      </p:cBhvr>
                                      <p:to>
                                        <p:strVal val="visible"/>
                                      </p:to>
                                    </p:set>
                                    <p:animEffect transition="in" filter="blinds(horizontal)">
                                      <p:cBhvr>
                                        <p:cTn id="7" dur="500"/>
                                        <p:tgtEl>
                                          <p:spTgt spid="2764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49">
                                            <p:txEl>
                                              <p:pRg st="2" end="2"/>
                                            </p:txEl>
                                          </p:spTgt>
                                        </p:tgtEl>
                                        <p:attrNameLst>
                                          <p:attrName>style.visibility</p:attrName>
                                        </p:attrNameLst>
                                      </p:cBhvr>
                                      <p:to>
                                        <p:strVal val="visible"/>
                                      </p:to>
                                    </p:set>
                                    <p:animEffect transition="in" filter="blinds(horizontal)">
                                      <p:cBhvr>
                                        <p:cTn id="10" dur="500"/>
                                        <p:tgtEl>
                                          <p:spTgt spid="2764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7649">
                                            <p:txEl>
                                              <p:pRg st="3" end="3"/>
                                            </p:txEl>
                                          </p:spTgt>
                                        </p:tgtEl>
                                        <p:attrNameLst>
                                          <p:attrName>style.visibility</p:attrName>
                                        </p:attrNameLst>
                                      </p:cBhvr>
                                      <p:to>
                                        <p:strVal val="visible"/>
                                      </p:to>
                                    </p:set>
                                    <p:animEffect transition="in" filter="checkerboard(across)">
                                      <p:cBhvr>
                                        <p:cTn id="15" dur="500"/>
                                        <p:tgtEl>
                                          <p:spTgt spid="2764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649">
                                            <p:txEl>
                                              <p:pRg st="5" end="5"/>
                                            </p:txEl>
                                          </p:spTgt>
                                        </p:tgtEl>
                                        <p:attrNameLst>
                                          <p:attrName>style.visibility</p:attrName>
                                        </p:attrNameLst>
                                      </p:cBhvr>
                                      <p:to>
                                        <p:strVal val="visible"/>
                                      </p:to>
                                    </p:set>
                                    <p:animEffect transition="in" filter="wipe(down)">
                                      <p:cBhvr>
                                        <p:cTn id="20" dur="500"/>
                                        <p:tgtEl>
                                          <p:spTgt spid="2764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649">
                                            <p:txEl>
                                              <p:pRg st="7" end="7"/>
                                            </p:txEl>
                                          </p:spTgt>
                                        </p:tgtEl>
                                        <p:attrNameLst>
                                          <p:attrName>style.visibility</p:attrName>
                                        </p:attrNameLst>
                                      </p:cBhvr>
                                      <p:to>
                                        <p:strVal val="visible"/>
                                      </p:to>
                                    </p:set>
                                    <p:animEffect transition="in" filter="fade">
                                      <p:cBhvr>
                                        <p:cTn id="25" dur="2000"/>
                                        <p:tgtEl>
                                          <p:spTgt spid="27649">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27649">
                                            <p:txEl>
                                              <p:pRg st="9" end="9"/>
                                            </p:txEl>
                                          </p:spTgt>
                                        </p:tgtEl>
                                        <p:attrNameLst>
                                          <p:attrName>style.visibility</p:attrName>
                                        </p:attrNameLst>
                                      </p:cBhvr>
                                      <p:to>
                                        <p:strVal val="visible"/>
                                      </p:to>
                                    </p:set>
                                    <p:animEffect transition="in" filter="wedge">
                                      <p:cBhvr>
                                        <p:cTn id="30" dur="2000"/>
                                        <p:tgtEl>
                                          <p:spTgt spid="27649">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27649">
                                            <p:txEl>
                                              <p:pRg st="10" end="10"/>
                                            </p:txEl>
                                          </p:spTgt>
                                        </p:tgtEl>
                                        <p:attrNameLst>
                                          <p:attrName>style.visibility</p:attrName>
                                        </p:attrNameLst>
                                      </p:cBhvr>
                                      <p:to>
                                        <p:strVal val="visible"/>
                                      </p:to>
                                    </p:set>
                                    <p:animEffect transition="in" filter="wedge">
                                      <p:cBhvr>
                                        <p:cTn id="35" dur="2000"/>
                                        <p:tgtEl>
                                          <p:spTgt spid="27649">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27649">
                                            <p:txEl>
                                              <p:pRg st="11" end="11"/>
                                            </p:txEl>
                                          </p:spTgt>
                                        </p:tgtEl>
                                        <p:attrNameLst>
                                          <p:attrName>style.visibility</p:attrName>
                                        </p:attrNameLst>
                                      </p:cBhvr>
                                      <p:to>
                                        <p:strVal val="visible"/>
                                      </p:to>
                                    </p:set>
                                    <p:animEffect transition="in" filter="wedge">
                                      <p:cBhvr>
                                        <p:cTn id="40" dur="2000"/>
                                        <p:tgtEl>
                                          <p:spTgt spid="27649">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27649">
                                            <p:txEl>
                                              <p:pRg st="12" end="12"/>
                                            </p:txEl>
                                          </p:spTgt>
                                        </p:tgtEl>
                                        <p:attrNameLst>
                                          <p:attrName>style.visibility</p:attrName>
                                        </p:attrNameLst>
                                      </p:cBhvr>
                                      <p:to>
                                        <p:strVal val="visible"/>
                                      </p:to>
                                    </p:set>
                                    <p:animEffect transition="in" filter="wedge">
                                      <p:cBhvr>
                                        <p:cTn id="45" dur="2000"/>
                                        <p:tgtEl>
                                          <p:spTgt spid="2764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7889" name="Rectangle 1"/>
          <p:cNvSpPr>
            <a:spLocks noChangeArrowheads="1"/>
          </p:cNvSpPr>
          <p:nvPr/>
        </p:nvSpPr>
        <p:spPr bwMode="auto">
          <a:xfrm>
            <a:off x="228600" y="312005"/>
            <a:ext cx="4038600" cy="63094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lang="el-GR" sz="2000" dirty="0" smtClean="0">
              <a:solidFill>
                <a:schemeClr val="tx2">
                  <a:lumMod val="75000"/>
                </a:schemeClr>
              </a:solidFill>
              <a:latin typeface="+mj-l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lang="el-GR" sz="2000" dirty="0" smtClean="0">
                <a:solidFill>
                  <a:schemeClr val="tx2">
                    <a:lumMod val="75000"/>
                  </a:schemeClr>
                </a:solidFill>
                <a:latin typeface="+mj-lt"/>
                <a:ea typeface="Times New Roman" pitchFamily="18" charset="0"/>
                <a:cs typeface="Calibri" pitchFamily="34" charset="0"/>
              </a:rPr>
              <a:t>Πόσο χρήσιμο είναι στη ζωή μας να περιγράφουμε</a:t>
            </a: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 τα εξωτερικά και εσωτερικά χαρακτηριστικά ενός ανθρώπου;</a:t>
            </a:r>
          </a:p>
          <a:p>
            <a:pPr marL="0" marR="0" lvl="0" indent="0" algn="l" defTabSz="914400" rtl="0" eaLnBrk="1" fontAlgn="base" latinLnBrk="0" hangingPunct="1">
              <a:lnSpc>
                <a:spcPct val="100000"/>
              </a:lnSpc>
              <a:spcBef>
                <a:spcPct val="0"/>
              </a:spcBef>
              <a:spcAft>
                <a:spcPct val="0"/>
              </a:spcAft>
              <a:buClrTx/>
              <a:buSzTx/>
              <a:tabLst/>
            </a:pPr>
            <a:endParaRPr lang="el-GR" sz="2000" dirty="0" smtClean="0">
              <a:solidFill>
                <a:schemeClr val="tx2">
                  <a:lumMod val="75000"/>
                </a:schemeClr>
              </a:solidFill>
              <a:latin typeface="+mj-l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-Σε ποιες περιστάσεις χρησιμοποιείται η περιγραφή ενός προσώπου;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2">
                  <a:lumMod val="75000"/>
                </a:schemeClr>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Πιστεύετε ότι η εξωτερική εμφάνιση του ανθρώπου καθορίζει τον χαρακτήρα του;</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b="0" i="0" u="none" strike="noStrike" cap="none" normalizeH="0" baseline="0" dirty="0" smtClean="0">
              <a:ln>
                <a:noFill/>
              </a:ln>
              <a:solidFill>
                <a:schemeClr val="tx2">
                  <a:lumMod val="75000"/>
                </a:schemeClr>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Times New Roman" pitchFamily="18" charset="0"/>
                <a:cs typeface="Calibri" pitchFamily="34" charset="0"/>
              </a:rPr>
              <a:t>-Κάποιες φορές συμπαθούμε άτομα που γνωρίζουμε με την πρώτη ματιά και κάποιες άλλες όχι. Τι είναι αυτό που πιστεύετε ότι μας ελκύει ή μας απωθεί σε έναν άνθρωπο;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2">
                  <a:lumMod val="75000"/>
                </a:schemeClr>
              </a:solidFill>
              <a:effectLst/>
              <a:latin typeface="+mj-lt"/>
              <a:cs typeface="Arial" pitchFamily="34" charset="0"/>
            </a:endParaRPr>
          </a:p>
        </p:txBody>
      </p:sp>
      <p:pic>
        <p:nvPicPr>
          <p:cNvPr id="37893" name="Picture 5" descr="Αποτέλεσμα εικόνας για ατακες ομορφιας"/>
          <p:cNvPicPr>
            <a:picLocks noChangeAspect="1" noChangeArrowheads="1"/>
          </p:cNvPicPr>
          <p:nvPr/>
        </p:nvPicPr>
        <p:blipFill>
          <a:blip r:embed="rId3" cstate="print"/>
          <a:srcRect/>
          <a:stretch>
            <a:fillRect/>
          </a:stretch>
        </p:blipFill>
        <p:spPr bwMode="auto">
          <a:xfrm>
            <a:off x="6248400" y="3048000"/>
            <a:ext cx="2362200" cy="3543300"/>
          </a:xfrm>
          <a:prstGeom prst="rect">
            <a:avLst/>
          </a:prstGeom>
          <a:noFill/>
        </p:spPr>
      </p:pic>
      <p:sp>
        <p:nvSpPr>
          <p:cNvPr id="6" name="Oval Callout 5"/>
          <p:cNvSpPr/>
          <p:nvPr/>
        </p:nvSpPr>
        <p:spPr>
          <a:xfrm>
            <a:off x="4419600" y="304800"/>
            <a:ext cx="3505200" cy="2514600"/>
          </a:xfrm>
          <a:prstGeom prst="wedgeEllipseCallout">
            <a:avLst>
              <a:gd name="adj1" fmla="val 14981"/>
              <a:gd name="adj2" fmla="val 65713"/>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2">
                    <a:lumMod val="75000"/>
                  </a:schemeClr>
                </a:solidFill>
              </a:rPr>
              <a:t>Και καλά η εσωτερική ομορφιά μετράει.</a:t>
            </a:r>
          </a:p>
          <a:p>
            <a:pPr algn="ctr"/>
            <a:r>
              <a:rPr lang="el-GR" b="1" dirty="0" smtClean="0">
                <a:solidFill>
                  <a:schemeClr val="accent2">
                    <a:lumMod val="75000"/>
                  </a:schemeClr>
                </a:solidFill>
              </a:rPr>
              <a:t>Έχετε ακούσει κανέναν να λέει:</a:t>
            </a:r>
          </a:p>
          <a:p>
            <a:pPr algn="ctr"/>
            <a:r>
              <a:rPr lang="el-GR" b="1" dirty="0" smtClean="0">
                <a:solidFill>
                  <a:schemeClr val="tx1"/>
                </a:solidFill>
              </a:rPr>
              <a:t>«Αχ καλέ κουκλίτσα μου, τι συκώτι είναι αυτό!!!»</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8913" name="Rectangle 1"/>
          <p:cNvSpPr>
            <a:spLocks noChangeArrowheads="1"/>
          </p:cNvSpPr>
          <p:nvPr/>
        </p:nvSpPr>
        <p:spPr bwMode="auto">
          <a:xfrm>
            <a:off x="304800" y="228600"/>
            <a:ext cx="8382000"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1.Να επιλέξετε έναν από τους πιο κάτω ήρωες και αφού βρείτε ποιο σημείο του προσώπου του ξεχωρίζει, να εξηγήσετε τον χαρακτήρα του με</a:t>
            </a:r>
            <a:r>
              <a:rPr kumimoji="0" lang="el-GR" b="0" i="0" u="none" strike="noStrike" cap="none" normalizeH="0" dirty="0" smtClean="0">
                <a:ln>
                  <a:noFill/>
                </a:ln>
                <a:solidFill>
                  <a:schemeClr val="tx2">
                    <a:lumMod val="75000"/>
                  </a:schemeClr>
                </a:solidFill>
                <a:effectLst/>
                <a:latin typeface="Calibri" pitchFamily="34" charset="0"/>
                <a:ea typeface="Times New Roman" pitchFamily="18" charset="0"/>
                <a:cs typeface="Calibri" pitchFamily="34" charset="0"/>
              </a:rPr>
              <a:t> βάση τα στοιχεία του Κειμένου 2</a:t>
            </a: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a:t>
            </a:r>
            <a:endParaRPr kumimoji="0" lang="el-GR" sz="1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457201" y="1334163"/>
          <a:ext cx="7924798" cy="5041267"/>
        </p:xfrm>
        <a:graphic>
          <a:graphicData uri="http://schemas.openxmlformats.org/drawingml/2006/table">
            <a:tbl>
              <a:tblPr>
                <a:tableStyleId>{3C2FFA5D-87B4-456A-9821-1D502468CF0F}</a:tableStyleId>
              </a:tblPr>
              <a:tblGrid>
                <a:gridCol w="1654392"/>
                <a:gridCol w="1201379"/>
                <a:gridCol w="919353"/>
                <a:gridCol w="912691"/>
                <a:gridCol w="936380"/>
                <a:gridCol w="1061475"/>
                <a:gridCol w="1239128"/>
              </a:tblGrid>
              <a:tr h="147291">
                <a:tc>
                  <a:txBody>
                    <a:bodyPr/>
                    <a:lstStyle/>
                    <a:p>
                      <a:pPr algn="ctr"/>
                      <a:r>
                        <a:rPr lang="el-GR" sz="1800" dirty="0">
                          <a:solidFill>
                            <a:schemeClr val="tx2">
                              <a:lumMod val="75000"/>
                            </a:schemeClr>
                          </a:solidFill>
                        </a:rPr>
                        <a:t>Πρόσωπα</a:t>
                      </a:r>
                      <a:endParaRPr lang="en-GB" sz="1400" dirty="0">
                        <a:solidFill>
                          <a:schemeClr val="tx2">
                            <a:lumMod val="75000"/>
                          </a:schemeClr>
                        </a:solidFill>
                        <a:latin typeface="Calibri"/>
                        <a:ea typeface="Times New Roman"/>
                        <a:cs typeface="Times New Roman"/>
                      </a:endParaRPr>
                    </a:p>
                  </a:txBody>
                  <a:tcPr marL="37981" marR="37981" marT="0" marB="0">
                    <a:solidFill>
                      <a:schemeClr val="bg1"/>
                    </a:solidFill>
                  </a:tcPr>
                </a:tc>
                <a:tc>
                  <a:txBody>
                    <a:bodyPr/>
                    <a:lstStyle/>
                    <a:p>
                      <a:pPr algn="ctr"/>
                      <a:r>
                        <a:rPr lang="el-GR" sz="1800" dirty="0">
                          <a:solidFill>
                            <a:schemeClr val="tx2">
                              <a:lumMod val="75000"/>
                            </a:schemeClr>
                          </a:solidFill>
                        </a:rPr>
                        <a:t>Πηγούνι</a:t>
                      </a:r>
                      <a:endParaRPr lang="en-GB" sz="1400" dirty="0">
                        <a:solidFill>
                          <a:schemeClr val="tx2">
                            <a:lumMod val="75000"/>
                          </a:schemeClr>
                        </a:solidFill>
                        <a:latin typeface="Calibri"/>
                        <a:ea typeface="Times New Roman"/>
                        <a:cs typeface="Times New Roman"/>
                      </a:endParaRPr>
                    </a:p>
                  </a:txBody>
                  <a:tcPr marL="37981" marR="37981" marT="0" marB="0">
                    <a:solidFill>
                      <a:schemeClr val="bg1"/>
                    </a:solidFill>
                  </a:tcPr>
                </a:tc>
                <a:tc>
                  <a:txBody>
                    <a:bodyPr/>
                    <a:lstStyle/>
                    <a:p>
                      <a:pPr algn="ctr"/>
                      <a:r>
                        <a:rPr lang="el-GR" sz="1800" dirty="0">
                          <a:solidFill>
                            <a:schemeClr val="tx2">
                              <a:lumMod val="75000"/>
                            </a:schemeClr>
                          </a:solidFill>
                        </a:rPr>
                        <a:t>Αυτιά</a:t>
                      </a:r>
                      <a:endParaRPr lang="en-GB" sz="1400" dirty="0">
                        <a:solidFill>
                          <a:schemeClr val="tx2">
                            <a:lumMod val="75000"/>
                          </a:schemeClr>
                        </a:solidFill>
                        <a:latin typeface="Calibri"/>
                        <a:ea typeface="Times New Roman"/>
                        <a:cs typeface="Times New Roman"/>
                      </a:endParaRPr>
                    </a:p>
                  </a:txBody>
                  <a:tcPr marL="37981" marR="37981" marT="0" marB="0">
                    <a:solidFill>
                      <a:schemeClr val="bg1"/>
                    </a:solidFill>
                  </a:tcPr>
                </a:tc>
                <a:tc>
                  <a:txBody>
                    <a:bodyPr/>
                    <a:lstStyle/>
                    <a:p>
                      <a:pPr algn="ctr"/>
                      <a:r>
                        <a:rPr lang="el-GR" sz="1800">
                          <a:solidFill>
                            <a:schemeClr val="tx2">
                              <a:lumMod val="75000"/>
                            </a:schemeClr>
                          </a:solidFill>
                        </a:rPr>
                        <a:t>Μύτη</a:t>
                      </a:r>
                      <a:endParaRPr lang="en-GB" sz="1400">
                        <a:solidFill>
                          <a:schemeClr val="tx2">
                            <a:lumMod val="75000"/>
                          </a:schemeClr>
                        </a:solidFill>
                        <a:latin typeface="Calibri"/>
                        <a:ea typeface="Times New Roman"/>
                        <a:cs typeface="Times New Roman"/>
                      </a:endParaRPr>
                    </a:p>
                  </a:txBody>
                  <a:tcPr marL="37981" marR="37981" marT="0" marB="0">
                    <a:solidFill>
                      <a:schemeClr val="bg1"/>
                    </a:solidFill>
                  </a:tcPr>
                </a:tc>
                <a:tc>
                  <a:txBody>
                    <a:bodyPr/>
                    <a:lstStyle/>
                    <a:p>
                      <a:pPr algn="ctr"/>
                      <a:r>
                        <a:rPr lang="el-GR" sz="1800">
                          <a:solidFill>
                            <a:schemeClr val="tx2">
                              <a:lumMod val="75000"/>
                            </a:schemeClr>
                          </a:solidFill>
                        </a:rPr>
                        <a:t>Στόμα</a:t>
                      </a:r>
                      <a:endParaRPr lang="en-GB" sz="1400">
                        <a:solidFill>
                          <a:schemeClr val="tx2">
                            <a:lumMod val="75000"/>
                          </a:schemeClr>
                        </a:solidFill>
                        <a:latin typeface="Calibri"/>
                        <a:ea typeface="Times New Roman"/>
                        <a:cs typeface="Times New Roman"/>
                      </a:endParaRPr>
                    </a:p>
                  </a:txBody>
                  <a:tcPr marL="37981" marR="37981" marT="0" marB="0">
                    <a:solidFill>
                      <a:schemeClr val="bg1"/>
                    </a:solidFill>
                  </a:tcPr>
                </a:tc>
                <a:tc>
                  <a:txBody>
                    <a:bodyPr/>
                    <a:lstStyle/>
                    <a:p>
                      <a:pPr algn="ctr"/>
                      <a:r>
                        <a:rPr lang="el-GR" sz="1800">
                          <a:solidFill>
                            <a:schemeClr val="tx2">
                              <a:lumMod val="75000"/>
                            </a:schemeClr>
                          </a:solidFill>
                        </a:rPr>
                        <a:t>Μέτωπο</a:t>
                      </a:r>
                      <a:endParaRPr lang="en-GB" sz="1400">
                        <a:solidFill>
                          <a:schemeClr val="tx2">
                            <a:lumMod val="75000"/>
                          </a:schemeClr>
                        </a:solidFill>
                        <a:latin typeface="Calibri"/>
                        <a:ea typeface="Times New Roman"/>
                        <a:cs typeface="Times New Roman"/>
                      </a:endParaRPr>
                    </a:p>
                  </a:txBody>
                  <a:tcPr marL="37981" marR="37981" marT="0" marB="0">
                    <a:solidFill>
                      <a:schemeClr val="bg1"/>
                    </a:solidFill>
                  </a:tcPr>
                </a:tc>
                <a:tc>
                  <a:txBody>
                    <a:bodyPr/>
                    <a:lstStyle/>
                    <a:p>
                      <a:pPr algn="ctr"/>
                      <a:r>
                        <a:rPr lang="el-GR" sz="1800" dirty="0">
                          <a:solidFill>
                            <a:schemeClr val="tx2">
                              <a:lumMod val="75000"/>
                            </a:schemeClr>
                          </a:solidFill>
                        </a:rPr>
                        <a:t>Χαρακτήρας</a:t>
                      </a:r>
                      <a:endParaRPr lang="en-GB" sz="1400" dirty="0">
                        <a:solidFill>
                          <a:schemeClr val="tx2">
                            <a:lumMod val="75000"/>
                          </a:schemeClr>
                        </a:solidFill>
                        <a:latin typeface="Calibri"/>
                        <a:ea typeface="Times New Roman"/>
                        <a:cs typeface="Times New Roman"/>
                      </a:endParaRPr>
                    </a:p>
                  </a:txBody>
                  <a:tcPr marL="37981" marR="37981" marT="0" marB="0">
                    <a:solidFill>
                      <a:schemeClr val="bg1"/>
                    </a:solidFill>
                  </a:tcPr>
                </a:tc>
              </a:tr>
              <a:tr h="1275010">
                <a:tc>
                  <a:txBody>
                    <a:bodyPr/>
                    <a:lstStyle/>
                    <a:p>
                      <a:pPr algn="ctr"/>
                      <a:endParaRPr lang="en-GB" sz="600">
                        <a:latin typeface="Calibri"/>
                        <a:ea typeface="Times New Roman"/>
                        <a:cs typeface="Times New Roman"/>
                      </a:endParaRPr>
                    </a:p>
                  </a:txBody>
                  <a:tcPr marL="37981" marR="37981" marT="0" marB="0">
                    <a:solidFill>
                      <a:schemeClr val="bg1"/>
                    </a:solidFill>
                  </a:tcPr>
                </a:tc>
                <a:tc>
                  <a:txBody>
                    <a:bodyPr/>
                    <a:lstStyle/>
                    <a:p>
                      <a:pPr algn="ctr"/>
                      <a:endParaRPr lang="en-GB" sz="600" dirty="0">
                        <a:latin typeface="Calibri"/>
                        <a:ea typeface="Times New Roman"/>
                        <a:cs typeface="Times New Roman"/>
                      </a:endParaRPr>
                    </a:p>
                  </a:txBody>
                  <a:tcPr marL="37981" marR="37981" marT="0" marB="0">
                    <a:solidFill>
                      <a:schemeClr val="bg1"/>
                    </a:solidFill>
                  </a:tcPr>
                </a:tc>
                <a:tc>
                  <a:txBody>
                    <a:bodyPr/>
                    <a:lstStyle/>
                    <a:p>
                      <a:pPr algn="ctr"/>
                      <a:endParaRPr lang="en-GB" sz="600" dirty="0">
                        <a:latin typeface="Calibri"/>
                        <a:ea typeface="Times New Roman"/>
                        <a:cs typeface="Times New Roman"/>
                      </a:endParaRPr>
                    </a:p>
                  </a:txBody>
                  <a:tcPr marL="37981" marR="37981" marT="0" marB="0">
                    <a:solidFill>
                      <a:schemeClr val="bg1"/>
                    </a:solidFill>
                  </a:tcPr>
                </a:tc>
                <a:tc>
                  <a:txBody>
                    <a:bodyPr/>
                    <a:lstStyle/>
                    <a:p>
                      <a:pPr algn="ctr"/>
                      <a:endParaRPr lang="el-GR" sz="1800" dirty="0" smtClean="0">
                        <a:latin typeface="Calibri"/>
                        <a:ea typeface="Times New Roman"/>
                        <a:cs typeface="Times New Roman"/>
                      </a:endParaRPr>
                    </a:p>
                    <a:p>
                      <a:pPr algn="ctr"/>
                      <a:endParaRPr lang="en-GB" sz="1800" dirty="0">
                        <a:latin typeface="Calibri"/>
                        <a:ea typeface="Times New Roman"/>
                        <a:cs typeface="Times New Roman"/>
                      </a:endParaRPr>
                    </a:p>
                  </a:txBody>
                  <a:tcPr marL="37981" marR="37981" marT="0" marB="0">
                    <a:solidFill>
                      <a:schemeClr val="bg1"/>
                    </a:solidFill>
                  </a:tcPr>
                </a:tc>
                <a:tc>
                  <a:txBody>
                    <a:bodyPr/>
                    <a:lstStyle/>
                    <a:p>
                      <a:pPr algn="ctr"/>
                      <a:endParaRPr lang="en-GB" sz="600" dirty="0">
                        <a:latin typeface="Calibri"/>
                        <a:ea typeface="Times New Roman"/>
                        <a:cs typeface="Times New Roman"/>
                      </a:endParaRPr>
                    </a:p>
                  </a:txBody>
                  <a:tcPr marL="37981" marR="37981" marT="0" marB="0">
                    <a:solidFill>
                      <a:schemeClr val="bg1"/>
                    </a:solidFill>
                  </a:tcPr>
                </a:tc>
                <a:tc>
                  <a:txBody>
                    <a:bodyPr/>
                    <a:lstStyle/>
                    <a:p>
                      <a:pPr algn="ctr"/>
                      <a:endParaRPr lang="en-GB" sz="600" dirty="0">
                        <a:latin typeface="Calibri"/>
                        <a:ea typeface="Times New Roman"/>
                        <a:cs typeface="Times New Roman"/>
                      </a:endParaRPr>
                    </a:p>
                  </a:txBody>
                  <a:tcPr marL="37981" marR="37981" marT="0" marB="0">
                    <a:solidFill>
                      <a:schemeClr val="bg1"/>
                    </a:solidFill>
                  </a:tcPr>
                </a:tc>
                <a:tc>
                  <a:txBody>
                    <a:bodyPr/>
                    <a:lstStyle/>
                    <a:p>
                      <a:pPr algn="ctr"/>
                      <a:endParaRPr lang="en-GB" sz="600" dirty="0">
                        <a:latin typeface="Calibri"/>
                        <a:ea typeface="Times New Roman"/>
                        <a:cs typeface="Times New Roman"/>
                      </a:endParaRPr>
                    </a:p>
                  </a:txBody>
                  <a:tcPr marL="37981" marR="37981" marT="0" marB="0">
                    <a:solidFill>
                      <a:schemeClr val="bg1"/>
                    </a:solidFill>
                  </a:tcPr>
                </a:tc>
              </a:tr>
              <a:tr h="1021792">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r>
              <a:tr h="1239321">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r>
              <a:tr h="1230824">
                <a:tc>
                  <a:txBody>
                    <a:bodyPr/>
                    <a:lstStyle/>
                    <a:p>
                      <a:endParaRPr lang="el-GR" sz="800" dirty="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c>
                  <a:txBody>
                    <a:bodyPr/>
                    <a:lstStyle/>
                    <a:p>
                      <a:endParaRPr lang="el-GR" sz="800" dirty="0">
                        <a:latin typeface="Calibri"/>
                        <a:ea typeface="Times New Roman"/>
                        <a:cs typeface="Times New Roman"/>
                      </a:endParaRPr>
                    </a:p>
                  </a:txBody>
                  <a:tcPr marL="37981" marR="37981" marT="0" marB="0">
                    <a:solidFill>
                      <a:schemeClr val="bg1"/>
                    </a:solidFill>
                  </a:tcPr>
                </a:tc>
              </a:tr>
            </a:tbl>
          </a:graphicData>
        </a:graphic>
      </p:graphicFrame>
      <p:pic>
        <p:nvPicPr>
          <p:cNvPr id="38917" name="Picture 42" descr="Σχετική εικόνα"/>
          <p:cNvPicPr>
            <a:picLocks noChangeAspect="1" noChangeArrowheads="1"/>
          </p:cNvPicPr>
          <p:nvPr/>
        </p:nvPicPr>
        <p:blipFill>
          <a:blip r:embed="rId3" cstate="print"/>
          <a:srcRect/>
          <a:stretch>
            <a:fillRect/>
          </a:stretch>
        </p:blipFill>
        <p:spPr bwMode="auto">
          <a:xfrm>
            <a:off x="609600" y="1752600"/>
            <a:ext cx="1143000" cy="1028555"/>
          </a:xfrm>
          <a:prstGeom prst="rect">
            <a:avLst/>
          </a:prstGeom>
          <a:noFill/>
        </p:spPr>
      </p:pic>
      <p:pic>
        <p:nvPicPr>
          <p:cNvPr id="38916" name="Picture 48" descr="Αποτέλεσμα εικόνας για κακια μητριά"/>
          <p:cNvPicPr>
            <a:picLocks noChangeAspect="1" noChangeArrowheads="1"/>
          </p:cNvPicPr>
          <p:nvPr/>
        </p:nvPicPr>
        <p:blipFill>
          <a:blip r:embed="rId4" cstate="print"/>
          <a:srcRect/>
          <a:stretch>
            <a:fillRect/>
          </a:stretch>
        </p:blipFill>
        <p:spPr bwMode="auto">
          <a:xfrm>
            <a:off x="838200" y="2895600"/>
            <a:ext cx="990600" cy="919162"/>
          </a:xfrm>
          <a:prstGeom prst="rect">
            <a:avLst/>
          </a:prstGeom>
          <a:noFill/>
        </p:spPr>
      </p:pic>
      <p:pic>
        <p:nvPicPr>
          <p:cNvPr id="38915" name="Picture 51" descr="Σχετική εικόνα"/>
          <p:cNvPicPr>
            <a:picLocks noChangeAspect="1" noChangeArrowheads="1"/>
          </p:cNvPicPr>
          <p:nvPr/>
        </p:nvPicPr>
        <p:blipFill>
          <a:blip r:embed="rId5" cstate="print"/>
          <a:srcRect/>
          <a:stretch>
            <a:fillRect/>
          </a:stretch>
        </p:blipFill>
        <p:spPr bwMode="auto">
          <a:xfrm>
            <a:off x="762000" y="4038600"/>
            <a:ext cx="1052513" cy="998538"/>
          </a:xfrm>
          <a:prstGeom prst="rect">
            <a:avLst/>
          </a:prstGeom>
          <a:noFill/>
        </p:spPr>
      </p:pic>
      <p:pic>
        <p:nvPicPr>
          <p:cNvPr id="38914" name="Picture 54" descr="Αποτέλεσμα εικόνας για 7 νανοι"/>
          <p:cNvPicPr>
            <a:picLocks noChangeAspect="1" noChangeArrowheads="1"/>
          </p:cNvPicPr>
          <p:nvPr/>
        </p:nvPicPr>
        <p:blipFill>
          <a:blip r:embed="rId6" cstate="print"/>
          <a:srcRect/>
          <a:stretch>
            <a:fillRect/>
          </a:stretch>
        </p:blipFill>
        <p:spPr bwMode="auto">
          <a:xfrm>
            <a:off x="762000" y="5257800"/>
            <a:ext cx="936625" cy="10191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9937" name="Rectangle 1"/>
          <p:cNvSpPr>
            <a:spLocks noChangeArrowheads="1"/>
          </p:cNvSpPr>
          <p:nvPr/>
        </p:nvSpPr>
        <p:spPr bwMode="auto">
          <a:xfrm>
            <a:off x="685800" y="181690"/>
            <a:ext cx="7924800" cy="224676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2. Παρατηρώντας</a:t>
            </a:r>
            <a:r>
              <a:rPr kumimoji="0" lang="el-GR" b="0" i="0" u="none" strike="noStrike" cap="none" normalizeH="0" dirty="0" smtClean="0">
                <a:ln>
                  <a:noFill/>
                </a:ln>
                <a:solidFill>
                  <a:schemeClr val="tx2">
                    <a:lumMod val="75000"/>
                  </a:schemeClr>
                </a:solidFill>
                <a:effectLst/>
                <a:latin typeface="Calibri" pitchFamily="34" charset="0"/>
                <a:ea typeface="Times New Roman" pitchFamily="18" charset="0"/>
                <a:cs typeface="Calibri" pitchFamily="34" charset="0"/>
              </a:rPr>
              <a:t> τους πιο κάτω ήρωες, </a:t>
            </a:r>
            <a:r>
              <a:rPr lang="el-GR" dirty="0" smtClean="0">
                <a:solidFill>
                  <a:schemeClr val="tx2">
                    <a:lumMod val="75000"/>
                  </a:schemeClr>
                </a:solidFill>
                <a:latin typeface="Calibri" pitchFamily="34" charset="0"/>
                <a:ea typeface="Times New Roman" pitchFamily="18" charset="0"/>
                <a:cs typeface="Calibri" pitchFamily="34" charset="0"/>
              </a:rPr>
              <a:t>μ</a:t>
            </a: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ε μια</a:t>
            </a:r>
            <a:r>
              <a:rPr kumimoji="0" lang="el-GR" b="0" i="0" u="none" strike="noStrike" cap="none" normalizeH="0" dirty="0" smtClean="0">
                <a:ln>
                  <a:noFill/>
                </a:ln>
                <a:solidFill>
                  <a:schemeClr val="tx2">
                    <a:lumMod val="75000"/>
                  </a:schemeClr>
                </a:solidFill>
                <a:effectLst/>
                <a:latin typeface="Calibri" pitchFamily="34" charset="0"/>
                <a:ea typeface="Times New Roman" pitchFamily="18" charset="0"/>
                <a:cs typeface="Calibri" pitchFamily="34" charset="0"/>
              </a:rPr>
              <a:t> γρήγορη</a:t>
            </a: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 ματιά, ποιον συμπαθείτε περισσότερο και ποιον λιγότερο;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3. Οι ήρωες είναι γνωστοί από τα παραμύθια. Μπορείτε να καταλάβετε αν είναι καλοί ή κακοί όσον αφορά στον χαρακτήρα τους;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4. Να παρατηρήσετε ξανά τους ήρωες στην πιο κάτω άσκηση και να δώσετε κάποια άλλα εξωτερικά χαρακτηριστικά τους πέρα από αυτά του προσώπου</a:t>
            </a:r>
            <a:r>
              <a:rPr kumimoji="0" lang="el-GR" b="0" i="0" u="none" strike="noStrike" cap="none" normalizeH="0" dirty="0" smtClean="0">
                <a:ln>
                  <a:noFill/>
                </a:ln>
                <a:solidFill>
                  <a:schemeClr val="tx2">
                    <a:lumMod val="75000"/>
                  </a:schemeClr>
                </a:solidFill>
                <a:effectLst/>
                <a:latin typeface="Calibri" pitchFamily="34" charset="0"/>
                <a:ea typeface="Times New Roman" pitchFamily="18" charset="0"/>
                <a:cs typeface="Calibri" pitchFamily="34" charset="0"/>
              </a:rPr>
              <a:t> </a:t>
            </a: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τους.  </a:t>
            </a:r>
            <a:endParaRPr kumimoji="0" lang="el-GR" sz="24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1143000" y="2514600"/>
          <a:ext cx="6934200" cy="4114800"/>
        </p:xfrm>
        <a:graphic>
          <a:graphicData uri="http://schemas.openxmlformats.org/drawingml/2006/table">
            <a:tbl>
              <a:tblPr>
                <a:tableStyleId>{69C7853C-536D-4A76-A0AE-DD22124D55A5}</a:tableStyleId>
              </a:tblPr>
              <a:tblGrid>
                <a:gridCol w="1906160"/>
                <a:gridCol w="5028040"/>
              </a:tblGrid>
              <a:tr h="1028700">
                <a:tc>
                  <a:txBody>
                    <a:bodyPr/>
                    <a:lstStyle/>
                    <a:p>
                      <a:endParaRPr lang="el-GR" sz="1000" dirty="0">
                        <a:latin typeface="Calibri"/>
                        <a:ea typeface="Times New Roman"/>
                        <a:cs typeface="Times New Roman"/>
                      </a:endParaRPr>
                    </a:p>
                  </a:txBody>
                  <a:tcPr marL="46653" marR="46653" marT="0" marB="0">
                    <a:solidFill>
                      <a:schemeClr val="accent1">
                        <a:lumMod val="20000"/>
                        <a:lumOff val="80000"/>
                      </a:schemeClr>
                    </a:solidFill>
                  </a:tcPr>
                </a:tc>
                <a:tc>
                  <a:txBody>
                    <a:bodyPr/>
                    <a:lstStyle/>
                    <a:p>
                      <a:pPr algn="ctr">
                        <a:spcAft>
                          <a:spcPts val="0"/>
                        </a:spcAft>
                      </a:pPr>
                      <a:endParaRPr lang="el-GR" sz="1000" dirty="0"/>
                    </a:p>
                    <a:p>
                      <a:pPr algn="ctr">
                        <a:spcAft>
                          <a:spcPts val="0"/>
                        </a:spcAft>
                      </a:pPr>
                      <a:endParaRPr lang="en-GB" sz="700" dirty="0">
                        <a:latin typeface="Calibri"/>
                        <a:ea typeface="Times New Roman"/>
                        <a:cs typeface="Times New Roman"/>
                      </a:endParaRPr>
                    </a:p>
                  </a:txBody>
                  <a:tcPr marL="46653" marR="46653" marT="0" marB="0">
                    <a:solidFill>
                      <a:schemeClr val="bg1"/>
                    </a:solidFill>
                  </a:tcPr>
                </a:tc>
              </a:tr>
              <a:tr h="1028700">
                <a:tc>
                  <a:txBody>
                    <a:bodyPr/>
                    <a:lstStyle/>
                    <a:p>
                      <a:endParaRPr lang="el-GR" sz="1000" dirty="0">
                        <a:latin typeface="Calibri"/>
                        <a:ea typeface="Times New Roman"/>
                        <a:cs typeface="Times New Roman"/>
                      </a:endParaRPr>
                    </a:p>
                  </a:txBody>
                  <a:tcPr marL="46653" marR="46653" marT="0" marB="0">
                    <a:solidFill>
                      <a:schemeClr val="accent6">
                        <a:lumMod val="20000"/>
                        <a:lumOff val="80000"/>
                      </a:schemeClr>
                    </a:solidFill>
                  </a:tcPr>
                </a:tc>
                <a:tc>
                  <a:txBody>
                    <a:bodyPr/>
                    <a:lstStyle/>
                    <a:p>
                      <a:pPr algn="ctr">
                        <a:spcAft>
                          <a:spcPts val="0"/>
                        </a:spcAft>
                      </a:pPr>
                      <a:endParaRPr lang="el-GR" sz="1000" dirty="0"/>
                    </a:p>
                  </a:txBody>
                  <a:tcPr marL="46653" marR="46653" marT="0" marB="0">
                    <a:solidFill>
                      <a:schemeClr val="bg1"/>
                    </a:solidFill>
                  </a:tcPr>
                </a:tc>
              </a:tr>
              <a:tr h="1028700">
                <a:tc>
                  <a:txBody>
                    <a:bodyPr/>
                    <a:lstStyle/>
                    <a:p>
                      <a:endParaRPr lang="el-GR" sz="1000" dirty="0">
                        <a:latin typeface="Calibri"/>
                        <a:ea typeface="Times New Roman"/>
                        <a:cs typeface="Times New Roman"/>
                      </a:endParaRPr>
                    </a:p>
                  </a:txBody>
                  <a:tcPr marL="46653" marR="46653" marT="0" marB="0">
                    <a:solidFill>
                      <a:schemeClr val="accent4">
                        <a:lumMod val="20000"/>
                        <a:lumOff val="80000"/>
                      </a:schemeClr>
                    </a:solidFill>
                  </a:tcPr>
                </a:tc>
                <a:tc>
                  <a:txBody>
                    <a:bodyPr/>
                    <a:lstStyle/>
                    <a:p>
                      <a:pPr algn="ctr">
                        <a:spcAft>
                          <a:spcPts val="0"/>
                        </a:spcAft>
                      </a:pPr>
                      <a:endParaRPr lang="el-GR" sz="1000" dirty="0"/>
                    </a:p>
                    <a:p>
                      <a:pPr algn="ctr">
                        <a:spcAft>
                          <a:spcPts val="0"/>
                        </a:spcAft>
                      </a:pPr>
                      <a:endParaRPr lang="en-GB" sz="700" dirty="0"/>
                    </a:p>
                  </a:txBody>
                  <a:tcPr marL="46653" marR="46653" marT="0" marB="0">
                    <a:solidFill>
                      <a:schemeClr val="bg1"/>
                    </a:solidFill>
                  </a:tcPr>
                </a:tc>
              </a:tr>
              <a:tr h="1028700">
                <a:tc>
                  <a:txBody>
                    <a:bodyPr/>
                    <a:lstStyle/>
                    <a:p>
                      <a:endParaRPr lang="el-GR" sz="1000" dirty="0">
                        <a:latin typeface="Calibri"/>
                        <a:ea typeface="Times New Roman"/>
                        <a:cs typeface="Times New Roman"/>
                      </a:endParaRPr>
                    </a:p>
                  </a:txBody>
                  <a:tcPr marL="46653" marR="46653" marT="0" marB="0">
                    <a:solidFill>
                      <a:schemeClr val="accent2">
                        <a:lumMod val="40000"/>
                        <a:lumOff val="60000"/>
                      </a:schemeClr>
                    </a:solidFill>
                  </a:tcPr>
                </a:tc>
                <a:tc>
                  <a:txBody>
                    <a:bodyPr/>
                    <a:lstStyle/>
                    <a:p>
                      <a:pPr algn="ctr">
                        <a:spcAft>
                          <a:spcPts val="0"/>
                        </a:spcAft>
                      </a:pPr>
                      <a:endParaRPr lang="el-GR" sz="1000" dirty="0"/>
                    </a:p>
                  </a:txBody>
                  <a:tcPr marL="46653" marR="46653" marT="0" marB="0">
                    <a:solidFill>
                      <a:schemeClr val="bg1"/>
                    </a:solidFill>
                  </a:tcPr>
                </a:tc>
              </a:tr>
            </a:tbl>
          </a:graphicData>
        </a:graphic>
      </p:graphicFrame>
      <p:pic>
        <p:nvPicPr>
          <p:cNvPr id="39941" name="Picture 42" descr="Σχετική εικόνα"/>
          <p:cNvPicPr>
            <a:picLocks noChangeAspect="1" noChangeArrowheads="1"/>
          </p:cNvPicPr>
          <p:nvPr/>
        </p:nvPicPr>
        <p:blipFill>
          <a:blip r:embed="rId3" cstate="print"/>
          <a:srcRect/>
          <a:stretch>
            <a:fillRect/>
          </a:stretch>
        </p:blipFill>
        <p:spPr bwMode="auto">
          <a:xfrm>
            <a:off x="1219200" y="2667000"/>
            <a:ext cx="1076325" cy="803275"/>
          </a:xfrm>
          <a:prstGeom prst="rect">
            <a:avLst/>
          </a:prstGeom>
          <a:noFill/>
        </p:spPr>
      </p:pic>
      <p:pic>
        <p:nvPicPr>
          <p:cNvPr id="39940" name="Picture 48" descr="Αποτέλεσμα εικόνας για κακια μητριά"/>
          <p:cNvPicPr>
            <a:picLocks noChangeAspect="1" noChangeArrowheads="1"/>
          </p:cNvPicPr>
          <p:nvPr/>
        </p:nvPicPr>
        <p:blipFill>
          <a:blip r:embed="rId4" cstate="print"/>
          <a:srcRect/>
          <a:stretch>
            <a:fillRect/>
          </a:stretch>
        </p:blipFill>
        <p:spPr bwMode="auto">
          <a:xfrm>
            <a:off x="1295400" y="3581400"/>
            <a:ext cx="1136650" cy="876300"/>
          </a:xfrm>
          <a:prstGeom prst="rect">
            <a:avLst/>
          </a:prstGeom>
          <a:noFill/>
        </p:spPr>
      </p:pic>
      <p:pic>
        <p:nvPicPr>
          <p:cNvPr id="39939" name="Picture 51" descr="Σχετική εικόνα"/>
          <p:cNvPicPr>
            <a:picLocks noChangeAspect="1" noChangeArrowheads="1"/>
          </p:cNvPicPr>
          <p:nvPr/>
        </p:nvPicPr>
        <p:blipFill>
          <a:blip r:embed="rId5" cstate="print"/>
          <a:srcRect/>
          <a:stretch>
            <a:fillRect/>
          </a:stretch>
        </p:blipFill>
        <p:spPr bwMode="auto">
          <a:xfrm>
            <a:off x="1371600" y="4724400"/>
            <a:ext cx="1019175" cy="782638"/>
          </a:xfrm>
          <a:prstGeom prst="rect">
            <a:avLst/>
          </a:prstGeom>
          <a:noFill/>
        </p:spPr>
      </p:pic>
      <p:pic>
        <p:nvPicPr>
          <p:cNvPr id="39938" name="Picture 54" descr="Αποτέλεσμα εικόνας για 7 νανοι"/>
          <p:cNvPicPr>
            <a:picLocks noChangeAspect="1" noChangeArrowheads="1"/>
          </p:cNvPicPr>
          <p:nvPr/>
        </p:nvPicPr>
        <p:blipFill>
          <a:blip r:embed="rId6" cstate="print"/>
          <a:srcRect/>
          <a:stretch>
            <a:fillRect/>
          </a:stretch>
        </p:blipFill>
        <p:spPr bwMode="auto">
          <a:xfrm>
            <a:off x="1371600" y="5638800"/>
            <a:ext cx="1012825" cy="990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7169" name="Rectangle 1"/>
          <p:cNvSpPr>
            <a:spLocks noChangeArrowheads="1"/>
          </p:cNvSpPr>
          <p:nvPr/>
        </p:nvSpPr>
        <p:spPr bwMode="auto">
          <a:xfrm>
            <a:off x="609600" y="1754088"/>
            <a:ext cx="8001000" cy="3693319"/>
          </a:xfrm>
          <a:prstGeom prst="rect">
            <a:avLst/>
          </a:prstGeom>
          <a:solidFill>
            <a:srgbClr val="FFFFFF"/>
          </a:solidFill>
          <a:ln w="9525">
            <a:solidFill>
              <a:schemeClr val="accent6">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Ποιο μέρος του λόγου εμφανίζεται συχνά στο </a:t>
            </a: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Κείμενο 1 και ποιο στο Κείμενο 2; </a:t>
            </a:r>
          </a:p>
          <a:p>
            <a:pPr marL="0" marR="0" lvl="0" indent="0" algn="l" defTabSz="914400" rtl="0" eaLnBrk="1" fontAlgn="base" latinLnBrk="0" hangingPunct="1">
              <a:lnSpc>
                <a:spcPct val="100000"/>
              </a:lnSpc>
              <a:spcBef>
                <a:spcPct val="0"/>
              </a:spcBef>
              <a:spcAft>
                <a:spcPct val="0"/>
              </a:spcAft>
              <a:buClrTx/>
              <a:buSzTx/>
              <a:tabLst/>
            </a:pPr>
            <a:endParaRPr kumimoji="0" lang="en-GB"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-Να υπογραμμίσετε τα ρήματα της πρώτης παραγράφου του Κειμένου 1.</a:t>
            </a:r>
          </a:p>
          <a:p>
            <a:pPr marL="0" marR="0" lvl="0" indent="0" algn="l" defTabSz="914400" rtl="0" eaLnBrk="0" fontAlgn="base" latinLnBrk="0" hangingPunct="0">
              <a:lnSpc>
                <a:spcPct val="100000"/>
              </a:lnSpc>
              <a:spcBef>
                <a:spcPct val="0"/>
              </a:spcBef>
              <a:spcAft>
                <a:spcPct val="0"/>
              </a:spcAft>
              <a:buClrTx/>
              <a:buSzTx/>
              <a:buFontTx/>
              <a:buNone/>
              <a:tabLst/>
            </a:pPr>
            <a:endParaRPr lang="el-GR" sz="2000" dirty="0" smtClean="0">
              <a:solidFill>
                <a:schemeClr val="tx2">
                  <a:lumMod val="75000"/>
                </a:schemeClr>
              </a:solidFill>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-Τι φανερώνουν</a:t>
            </a:r>
            <a:r>
              <a:rPr kumimoji="0" lang="el-GR" sz="2000" i="0" u="none" strike="noStrike" cap="none" normalizeH="0" dirty="0" smtClean="0">
                <a:ln>
                  <a:noFill/>
                </a:ln>
                <a:solidFill>
                  <a:schemeClr val="tx2">
                    <a:lumMod val="75000"/>
                  </a:schemeClr>
                </a:solidFill>
                <a:effectLst/>
                <a:ea typeface="Times New Roman" pitchFamily="18" charset="0"/>
                <a:cs typeface="Calibri" pitchFamily="34" charset="0"/>
              </a:rPr>
              <a:t> </a:t>
            </a: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 για την</a:t>
            </a:r>
            <a:r>
              <a:rPr kumimoji="0" lang="el-GR" sz="2000" i="0" u="none" strike="noStrike" cap="none" normalizeH="0" dirty="0" smtClean="0">
                <a:ln>
                  <a:noFill/>
                </a:ln>
                <a:solidFill>
                  <a:schemeClr val="tx2">
                    <a:lumMod val="75000"/>
                  </a:schemeClr>
                </a:solidFill>
                <a:effectLst/>
                <a:ea typeface="Times New Roman" pitchFamily="18" charset="0"/>
                <a:cs typeface="Calibri" pitchFamily="34" charset="0"/>
              </a:rPr>
              <a:t> συναισθηματική κατάσταση του</a:t>
            </a: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 ήρωα τα ρήματα που υπογραμμίσατε</a:t>
            </a:r>
            <a:r>
              <a:rPr kumimoji="0" lang="el-GR" sz="2000" i="0" u="none" strike="noStrike" cap="none" normalizeH="0" dirty="0" smtClean="0">
                <a:ln>
                  <a:noFill/>
                </a:ln>
                <a:solidFill>
                  <a:schemeClr val="tx2">
                    <a:lumMod val="75000"/>
                  </a:schemeClr>
                </a:solidFill>
                <a:effectLst/>
                <a:ea typeface="Times New Roman" pitchFamily="18"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-Επηρεάζουν το</a:t>
            </a:r>
            <a:r>
              <a:rPr kumimoji="0" lang="el-GR" sz="2000" i="0" u="none" strike="noStrike" cap="none" normalizeH="0" dirty="0" smtClean="0">
                <a:ln>
                  <a:noFill/>
                </a:ln>
                <a:solidFill>
                  <a:schemeClr val="tx2">
                    <a:lumMod val="75000"/>
                  </a:schemeClr>
                </a:solidFill>
                <a:effectLst/>
                <a:ea typeface="Times New Roman" pitchFamily="18" charset="0"/>
                <a:cs typeface="Calibri" pitchFamily="34" charset="0"/>
              </a:rPr>
              <a:t> ύφος του κειμένου οι γλωσσικές αυτές επιλογές;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Να</a:t>
            </a:r>
            <a:r>
              <a:rPr kumimoji="0" lang="el-GR" sz="2000" i="0" u="none" strike="noStrike" cap="none" normalizeH="0" dirty="0" smtClean="0">
                <a:ln>
                  <a:noFill/>
                </a:ln>
                <a:solidFill>
                  <a:schemeClr val="tx2">
                    <a:lumMod val="75000"/>
                  </a:schemeClr>
                </a:solidFill>
                <a:effectLst/>
                <a:ea typeface="Times New Roman" pitchFamily="18" charset="0"/>
                <a:cs typeface="Calibri" pitchFamily="34" charset="0"/>
              </a:rPr>
              <a:t> </a:t>
            </a:r>
            <a:r>
              <a:rPr lang="el-GR" sz="2000" dirty="0" smtClean="0">
                <a:solidFill>
                  <a:schemeClr val="tx2">
                    <a:lumMod val="75000"/>
                  </a:schemeClr>
                </a:solidFill>
                <a:ea typeface="Times New Roman" pitchFamily="18" charset="0"/>
                <a:cs typeface="Calibri" pitchFamily="34" charset="0"/>
              </a:rPr>
              <a:t>β</a:t>
            </a:r>
            <a:r>
              <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rPr>
              <a:t>ρείτε (2) δύο επίθετα στο Κείμενο 2 που να αναφέρονται στο</a:t>
            </a:r>
            <a:r>
              <a:rPr kumimoji="0" lang="el-GR" sz="2000" i="0" u="none" strike="noStrike" cap="none" normalizeH="0" dirty="0" smtClean="0">
                <a:ln>
                  <a:noFill/>
                </a:ln>
                <a:solidFill>
                  <a:schemeClr val="tx2">
                    <a:lumMod val="75000"/>
                  </a:schemeClr>
                </a:solidFill>
                <a:effectLst/>
                <a:ea typeface="Times New Roman" pitchFamily="18" charset="0"/>
                <a:cs typeface="Calibri" pitchFamily="34" charset="0"/>
              </a:rPr>
              <a:t> ουσιαστικό </a:t>
            </a:r>
            <a:r>
              <a:rPr kumimoji="0" lang="el-GR" sz="2000" i="0" u="none" strike="noStrike" cap="none" normalizeH="0" baseline="0" dirty="0" smtClean="0">
                <a:ln>
                  <a:noFill/>
                </a:ln>
                <a:solidFill>
                  <a:srgbClr val="00B050"/>
                </a:solidFill>
                <a:effectLst/>
                <a:ea typeface="Times New Roman" pitchFamily="18" charset="0"/>
                <a:cs typeface="Calibri" pitchFamily="34" charset="0"/>
              </a:rPr>
              <a:t>αυτιά</a:t>
            </a:r>
            <a:r>
              <a:rPr kumimoji="0" lang="el-GR" sz="2000" i="0" u="none" strike="noStrike" cap="none" normalizeH="0" dirty="0" smtClean="0">
                <a:ln>
                  <a:noFill/>
                </a:ln>
                <a:solidFill>
                  <a:schemeClr val="tx2">
                    <a:lumMod val="75000"/>
                  </a:schemeClr>
                </a:solidFill>
                <a:effectLst/>
                <a:ea typeface="Times New Roman" pitchFamily="18" charset="0"/>
                <a:cs typeface="Calibri" pitchFamily="34" charset="0"/>
              </a:rPr>
              <a:t> και να τα κυκλώσετε..</a:t>
            </a:r>
            <a:endParaRPr kumimoji="0" lang="el-GR" sz="2000" i="0" u="none" strike="noStrike" cap="none" normalizeH="0" baseline="0" dirty="0" smtClean="0">
              <a:ln>
                <a:noFill/>
              </a:ln>
              <a:solidFill>
                <a:schemeClr val="tx2">
                  <a:lumMod val="75000"/>
                </a:schemeClr>
              </a:solidFill>
              <a:effectLst/>
              <a:ea typeface="Times New Roman" pitchFamily="18" charset="0"/>
              <a:cs typeface="Calibri" pitchFamily="34" charset="0"/>
            </a:endParaRPr>
          </a:p>
        </p:txBody>
      </p:sp>
      <p:sp>
        <p:nvSpPr>
          <p:cNvPr id="4" name="Up Ribbon 3"/>
          <p:cNvSpPr/>
          <p:nvPr/>
        </p:nvSpPr>
        <p:spPr>
          <a:xfrm>
            <a:off x="1066800" y="457200"/>
            <a:ext cx="7086600" cy="1069848"/>
          </a:xfrm>
          <a:prstGeom prst="ribbon2">
            <a:avLst/>
          </a:prstGeom>
          <a:solidFill>
            <a:srgbClr val="FFFF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0070C0"/>
                </a:solidFill>
              </a:rPr>
              <a:t>Γλωσσικές Επιλογές</a:t>
            </a:r>
            <a:endParaRPr lang="en-GB" sz="2400" b="1" dirty="0">
              <a:solidFill>
                <a:srgbClr val="0070C0"/>
              </a:solidFill>
            </a:endParaRPr>
          </a:p>
        </p:txBody>
      </p:sp>
      <p:sp>
        <p:nvSpPr>
          <p:cNvPr id="5" name="Oval 4"/>
          <p:cNvSpPr/>
          <p:nvPr/>
        </p:nvSpPr>
        <p:spPr>
          <a:xfrm>
            <a:off x="3581400" y="50292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143000" y="29718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6145" name="Rectangle 1"/>
          <p:cNvSpPr>
            <a:spLocks noChangeArrowheads="1"/>
          </p:cNvSpPr>
          <p:nvPr/>
        </p:nvSpPr>
        <p:spPr bwMode="auto">
          <a:xfrm>
            <a:off x="533400" y="596444"/>
            <a:ext cx="8229600" cy="280076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2">
                    <a:lumMod val="50000"/>
                  </a:schemeClr>
                </a:solidFill>
                <a:effectLst/>
                <a:latin typeface="Calibri" pitchFamily="34" charset="0"/>
                <a:ea typeface="Times New Roman" pitchFamily="18" charset="0"/>
                <a:cs typeface="Calibri" pitchFamily="34" charset="0"/>
              </a:rPr>
              <a:t>Παράδειγμα: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2">
                    <a:lumMod val="60000"/>
                    <a:lumOff val="40000"/>
                  </a:schemeClr>
                </a:solidFill>
                <a:effectLst/>
                <a:latin typeface="Calibri" pitchFamily="34" charset="0"/>
                <a:ea typeface="Times New Roman" pitchFamily="18" charset="0"/>
                <a:cs typeface="Calibri" pitchFamily="34" charset="0"/>
              </a:rPr>
              <a:t>Ένας από τους επτά νάνους έχει μεγάλα αυτιά</a:t>
            </a:r>
            <a:r>
              <a:rPr kumimoji="0" lang="el-GR" sz="2400" b="0" i="0" u="none" strike="noStrike" cap="none" normalizeH="0" baseline="0" dirty="0" smtClean="0">
                <a:ln>
                  <a:noFill/>
                </a:ln>
                <a:solidFill>
                  <a:schemeClr val="accent2">
                    <a:lumMod val="60000"/>
                    <a:lumOff val="40000"/>
                  </a:schemeClr>
                </a:solidFill>
                <a:effectLst/>
                <a:latin typeface="Calibri" pitchFamily="34" charset="0"/>
                <a:ea typeface="Times New Roman" pitchFamily="18" charset="0"/>
                <a:cs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l-GR" sz="2000" dirty="0" smtClean="0">
                <a:solidFill>
                  <a:schemeClr val="tx2">
                    <a:lumMod val="75000"/>
                  </a:schemeClr>
                </a:solidFill>
                <a:latin typeface="Calibri" pitchFamily="34" charset="0"/>
                <a:ea typeface="Times New Roman" pitchFamily="18" charset="0"/>
                <a:cs typeface="Calibri" pitchFamily="34" charset="0"/>
              </a:rPr>
              <a:t>-Να </a:t>
            </a: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αφαιρέσετε το</a:t>
            </a:r>
            <a:r>
              <a:rPr kumimoji="0" lang="el-GR" sz="2000" b="0" i="0" u="none" strike="noStrike" cap="none" normalizeH="0" dirty="0" smtClean="0">
                <a:ln>
                  <a:noFill/>
                </a:ln>
                <a:solidFill>
                  <a:schemeClr val="tx2">
                    <a:lumMod val="75000"/>
                  </a:schemeClr>
                </a:solidFill>
                <a:effectLst/>
                <a:latin typeface="Calibri" pitchFamily="34" charset="0"/>
                <a:ea typeface="Times New Roman" pitchFamily="18" charset="0"/>
                <a:cs typeface="Calibri" pitchFamily="34" charset="0"/>
              </a:rPr>
              <a:t> επίθετο από την πρόταση.</a:t>
            </a: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 Έχει άλλη σημασία η πρόταση; </a:t>
            </a:r>
          </a:p>
          <a:p>
            <a:pPr marL="0" marR="0" lvl="0" indent="0" algn="l" defTabSz="914400" rtl="0" eaLnBrk="1" fontAlgn="base" latinLnBrk="0" hangingPunct="1">
              <a:lnSpc>
                <a:spcPct val="100000"/>
              </a:lnSpc>
              <a:spcBef>
                <a:spcPct val="0"/>
              </a:spcBef>
              <a:spcAft>
                <a:spcPct val="0"/>
              </a:spcAft>
              <a:buClrTx/>
              <a:buSzTx/>
              <a:buFontTx/>
              <a:buNone/>
              <a:tabLst/>
            </a:pPr>
            <a:endParaRPr lang="el-GR" sz="2000" dirty="0" smtClean="0">
              <a:latin typeface="Calibri"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2">
                    <a:lumMod val="60000"/>
                    <a:lumOff val="40000"/>
                  </a:schemeClr>
                </a:solidFill>
                <a:effectLst/>
                <a:latin typeface="Calibri" pitchFamily="34" charset="0"/>
                <a:ea typeface="Times New Roman" pitchFamily="18" charset="0"/>
                <a:cs typeface="Calibri" pitchFamily="34" charset="0"/>
              </a:rPr>
              <a:t>Ένας από τους επτά νάνους έχει αυτιά</a:t>
            </a:r>
            <a:r>
              <a:rPr kumimoji="0" lang="el-GR" sz="2400" b="0" i="0" u="none" strike="noStrike" cap="none" normalizeH="0" baseline="0" dirty="0" smtClean="0">
                <a:ln>
                  <a:noFill/>
                </a:ln>
                <a:solidFill>
                  <a:schemeClr val="accent2">
                    <a:lumMod val="60000"/>
                    <a:lumOff val="40000"/>
                  </a:schemeClr>
                </a:solidFill>
                <a:effectLst/>
                <a:latin typeface="Calibri" pitchFamily="34" charset="0"/>
                <a:ea typeface="Times New Roman"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Calibri" pitchFamily="34" charset="0"/>
              </a:rPr>
              <a:t>Δηλαδή</a:t>
            </a: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 οι υπόλοιποι έξι δεν έχουν;</a:t>
            </a:r>
            <a:endParaRPr kumimoji="0" lang="el-GR" sz="32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6147" name="Picture 3" descr="Αποτέλεσμα εικόνας για 7 νανοι"/>
          <p:cNvPicPr>
            <a:picLocks noChangeAspect="1" noChangeArrowheads="1"/>
          </p:cNvPicPr>
          <p:nvPr/>
        </p:nvPicPr>
        <p:blipFill>
          <a:blip r:embed="rId3" cstate="print"/>
          <a:srcRect/>
          <a:stretch>
            <a:fillRect/>
          </a:stretch>
        </p:blipFill>
        <p:spPr bwMode="auto">
          <a:xfrm>
            <a:off x="4648200" y="3352800"/>
            <a:ext cx="3886200" cy="3281018"/>
          </a:xfrm>
          <a:prstGeom prst="rect">
            <a:avLst/>
          </a:prstGeom>
          <a:noFill/>
        </p:spPr>
      </p:pic>
      <p:sp>
        <p:nvSpPr>
          <p:cNvPr id="6" name="Oval Callout 5"/>
          <p:cNvSpPr/>
          <p:nvPr/>
        </p:nvSpPr>
        <p:spPr>
          <a:xfrm>
            <a:off x="1143000" y="3505200"/>
            <a:ext cx="3733800" cy="1374648"/>
          </a:xfrm>
          <a:prstGeom prst="wedgeEllipseCallout">
            <a:avLst>
              <a:gd name="adj1" fmla="val 58166"/>
              <a:gd name="adj2" fmla="val 39783"/>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accent6">
                    <a:lumMod val="75000"/>
                  </a:schemeClr>
                </a:solidFill>
              </a:rPr>
              <a:t>Πόσο σημαντικά είναι τα επίθετα σε μια περιγραφή; </a:t>
            </a:r>
            <a:endParaRPr lang="en-GB" sz="20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xEl>
                                              <p:pRg st="3" end="3"/>
                                            </p:txEl>
                                          </p:spTgt>
                                        </p:tgtEl>
                                        <p:attrNameLst>
                                          <p:attrName>style.visibility</p:attrName>
                                        </p:attrNameLst>
                                      </p:cBhvr>
                                      <p:to>
                                        <p:strVal val="visible"/>
                                      </p:to>
                                    </p:set>
                                    <p:animEffect transition="in" filter="blinds(horizontal)">
                                      <p:cBhvr>
                                        <p:cTn id="7" dur="500"/>
                                        <p:tgtEl>
                                          <p:spTgt spid="614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5">
                                            <p:txEl>
                                              <p:pRg st="5" end="5"/>
                                            </p:txEl>
                                          </p:spTgt>
                                        </p:tgtEl>
                                        <p:attrNameLst>
                                          <p:attrName>style.visibility</p:attrName>
                                        </p:attrNameLst>
                                      </p:cBhvr>
                                      <p:to>
                                        <p:strVal val="visible"/>
                                      </p:to>
                                    </p:set>
                                    <p:animEffect transition="in" filter="fade">
                                      <p:cBhvr>
                                        <p:cTn id="12" dur="2000"/>
                                        <p:tgtEl>
                                          <p:spTgt spid="614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5">
                                            <p:txEl>
                                              <p:pRg st="7" end="7"/>
                                            </p:txEl>
                                          </p:spTgt>
                                        </p:tgtEl>
                                        <p:attrNameLst>
                                          <p:attrName>style.visibility</p:attrName>
                                        </p:attrNameLst>
                                      </p:cBhvr>
                                      <p:to>
                                        <p:strVal val="visible"/>
                                      </p:to>
                                    </p:set>
                                    <p:animEffect transition="in" filter="blinds(horizontal)">
                                      <p:cBhvr>
                                        <p:cTn id="17" dur="500"/>
                                        <p:tgtEl>
                                          <p:spTgt spid="614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121" name="Rectangle 1"/>
          <p:cNvSpPr>
            <a:spLocks noChangeArrowheads="1"/>
          </p:cNvSpPr>
          <p:nvPr/>
        </p:nvSpPr>
        <p:spPr bwMode="auto">
          <a:xfrm>
            <a:off x="457200" y="456456"/>
            <a:ext cx="8382000" cy="584775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l-GR" sz="2000" dirty="0" smtClean="0">
                <a:solidFill>
                  <a:schemeClr val="tx2">
                    <a:lumMod val="75000"/>
                  </a:schemeClr>
                </a:solidFill>
                <a:ea typeface="Times New Roman" pitchFamily="18" charset="0"/>
                <a:cs typeface="Calibri" pitchFamily="34" charset="0"/>
              </a:rPr>
              <a:t>Σύμφωνα με το Κείμενο 2,</a:t>
            </a:r>
          </a:p>
          <a:p>
            <a:pPr lvl="0" fontAlgn="base">
              <a:spcBef>
                <a:spcPct val="0"/>
              </a:spcBef>
              <a:spcAft>
                <a:spcPct val="0"/>
              </a:spcAft>
            </a:pPr>
            <a:r>
              <a:rPr lang="el-GR" sz="2400" dirty="0" smtClean="0">
                <a:solidFill>
                  <a:schemeClr val="tx2">
                    <a:lumMod val="75000"/>
                  </a:schemeClr>
                </a:solidFill>
                <a:ea typeface="Times New Roman" pitchFamily="18" charset="0"/>
                <a:cs typeface="Calibri" pitchFamily="34" charset="0"/>
              </a:rPr>
              <a:t> </a:t>
            </a:r>
          </a:p>
          <a:p>
            <a:pPr lvl="0" fontAlgn="base">
              <a:spcBef>
                <a:spcPct val="0"/>
              </a:spcBef>
              <a:spcAft>
                <a:spcPct val="0"/>
              </a:spcAft>
            </a:pPr>
            <a:r>
              <a:rPr kumimoji="0" lang="el-GR" sz="2400" b="1" i="0" u="none" strike="noStrike" cap="none" normalizeH="0" baseline="0" dirty="0" smtClean="0">
                <a:ln>
                  <a:noFill/>
                </a:ln>
                <a:solidFill>
                  <a:schemeClr val="accent2">
                    <a:lumMod val="60000"/>
                    <a:lumOff val="40000"/>
                  </a:schemeClr>
                </a:solidFill>
                <a:effectLst/>
                <a:ea typeface="Times New Roman" pitchFamily="18" charset="0"/>
                <a:cs typeface="Calibri" pitchFamily="34" charset="0"/>
              </a:rPr>
              <a:t>Κάποιος που έχει μεγάλα αυτιά είναι</a:t>
            </a:r>
            <a:r>
              <a:rPr kumimoji="0" lang="el-GR" sz="2400" b="1" i="0" u="none" strike="noStrike" cap="none" normalizeH="0" baseline="0" dirty="0" smtClean="0">
                <a:ln>
                  <a:noFill/>
                </a:ln>
                <a:solidFill>
                  <a:schemeClr val="accent2">
                    <a:lumMod val="75000"/>
                  </a:schemeClr>
                </a:solidFill>
                <a:effectLst/>
                <a:ea typeface="Times New Roman" pitchFamily="18" charset="0"/>
                <a:cs typeface="Calibri" pitchFamily="34" charset="0"/>
              </a:rPr>
              <a:t> </a:t>
            </a:r>
            <a:r>
              <a:rPr lang="el-GR" sz="2400" b="1" dirty="0" smtClean="0">
                <a:solidFill>
                  <a:schemeClr val="accent3">
                    <a:lumMod val="50000"/>
                  </a:schemeClr>
                </a:solidFill>
                <a:ea typeface="Times New Roman" pitchFamily="18" charset="0"/>
                <a:cs typeface="Calibri" pitchFamily="34" charset="0"/>
              </a:rPr>
              <a:t>αυστηρός και τίμιος</a:t>
            </a:r>
            <a:r>
              <a:rPr kumimoji="0" lang="el-GR" sz="2400" b="0" i="0" u="none" strike="noStrike" cap="none" normalizeH="0" baseline="0" dirty="0" smtClean="0">
                <a:ln>
                  <a:noFill/>
                </a:ln>
                <a:solidFill>
                  <a:schemeClr val="accent2">
                    <a:lumMod val="75000"/>
                  </a:schemeClr>
                </a:solidFill>
                <a:effectLst/>
                <a:ea typeface="Times New Roman" pitchFamily="18" charset="0"/>
                <a:cs typeface="Calibri" pitchFamily="34" charset="0"/>
              </a:rPr>
              <a:t>. </a:t>
            </a:r>
            <a:endPar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Αν μιλήσω για κάποια, δηλαδή αν αλλάξω το γένος;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endParaRPr>
          </a:p>
          <a:p>
            <a:pPr lvl="0" fontAlgn="base">
              <a:spcBef>
                <a:spcPct val="0"/>
              </a:spcBef>
              <a:spcAft>
                <a:spcPct val="0"/>
              </a:spcAf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 </a:t>
            </a:r>
            <a:r>
              <a:rPr kumimoji="0" lang="el-GR" sz="2400" b="1" i="0" u="none" strike="noStrike" cap="none" normalizeH="0" baseline="0" dirty="0" smtClean="0">
                <a:ln>
                  <a:noFill/>
                </a:ln>
                <a:solidFill>
                  <a:schemeClr val="accent2">
                    <a:lumMod val="60000"/>
                    <a:lumOff val="40000"/>
                  </a:schemeClr>
                </a:solidFill>
                <a:effectLst/>
                <a:ea typeface="Times New Roman" pitchFamily="18" charset="0"/>
                <a:cs typeface="Calibri" pitchFamily="34" charset="0"/>
              </a:rPr>
              <a:t>Κάποια</a:t>
            </a:r>
            <a:r>
              <a:rPr lang="el-GR" sz="2400" b="1" dirty="0" smtClean="0">
                <a:solidFill>
                  <a:schemeClr val="accent2">
                    <a:lumMod val="60000"/>
                    <a:lumOff val="40000"/>
                  </a:schemeClr>
                </a:solidFill>
                <a:ea typeface="Times New Roman" pitchFamily="18" charset="0"/>
                <a:cs typeface="Calibri" pitchFamily="34" charset="0"/>
              </a:rPr>
              <a:t> που έχει μεγάλα αυτιά είναι</a:t>
            </a:r>
            <a:r>
              <a:rPr lang="el-GR" sz="2400" b="1" dirty="0" smtClean="0">
                <a:solidFill>
                  <a:schemeClr val="accent2">
                    <a:lumMod val="75000"/>
                  </a:schemeClr>
                </a:solidFill>
                <a:ea typeface="Times New Roman" pitchFamily="18" charset="0"/>
                <a:cs typeface="Calibri" pitchFamily="34" charset="0"/>
              </a:rPr>
              <a:t> </a:t>
            </a:r>
            <a:r>
              <a:rPr lang="el-GR" sz="2400" dirty="0" smtClean="0">
                <a:solidFill>
                  <a:schemeClr val="accent2">
                    <a:lumMod val="75000"/>
                  </a:schemeClr>
                </a:solidFill>
                <a:ea typeface="Times New Roman" pitchFamily="18" charset="0"/>
                <a:cs typeface="Calibri" pitchFamily="34" charset="0"/>
              </a:rPr>
              <a:t>……………………………………..</a:t>
            </a:r>
            <a:r>
              <a:rPr kumimoji="0" lang="el-GR" sz="2400" b="0" i="0" u="none" strike="noStrike" cap="none" normalizeH="0" baseline="0" dirty="0" smtClean="0">
                <a:ln>
                  <a:noFill/>
                </a:ln>
                <a:solidFill>
                  <a:schemeClr val="accent2">
                    <a:lumMod val="75000"/>
                  </a:schemeClr>
                </a:solidFill>
                <a:effectLst/>
                <a:ea typeface="Times New Roman"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-Τι έπρεπε να αλλάξετε, για να βγαίνει νόημα στην πρόταση; </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Ποια ρήματα χρησιμοποιήθηκαν στις δύο πιο πάνω προτάσεις;  </a:t>
            </a:r>
            <a:endParaRPr lang="el-GR" sz="2000" dirty="0" smtClean="0">
              <a:solidFill>
                <a:schemeClr val="tx2">
                  <a:lumMod val="75000"/>
                </a:schemeClr>
              </a:solidFill>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tabLst/>
            </a:pPr>
            <a:r>
              <a:rPr lang="el-GR" sz="2000" dirty="0" smtClean="0">
                <a:solidFill>
                  <a:schemeClr val="tx2">
                    <a:lumMod val="75000"/>
                  </a:schemeClr>
                </a:solidFill>
                <a:ea typeface="Times New Roman" pitchFamily="18" charset="0"/>
                <a:cs typeface="Calibri" pitchFamily="34" charset="0"/>
              </a:rPr>
              <a:t>-Να</a:t>
            </a: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 μετατρέψετε</a:t>
            </a:r>
            <a:r>
              <a:rPr kumimoji="0" lang="el-GR" sz="2000" b="0" i="0" u="none" strike="noStrike" cap="none" normalizeH="0" dirty="0" smtClean="0">
                <a:ln>
                  <a:noFill/>
                </a:ln>
                <a:solidFill>
                  <a:schemeClr val="tx2">
                    <a:lumMod val="75000"/>
                  </a:schemeClr>
                </a:solidFill>
                <a:effectLst/>
                <a:ea typeface="Times New Roman" pitchFamily="18" charset="0"/>
                <a:cs typeface="Calibri" pitchFamily="34" charset="0"/>
              </a:rPr>
              <a:t> αυτά τα ρήματα</a:t>
            </a: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 σε παρελθοντικό χρόνο:</a:t>
            </a:r>
            <a:endParaRPr kumimoji="0" lang="en-GB" sz="1600"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1" i="0" u="none" strike="noStrike" cap="none" normalizeH="0" baseline="0" dirty="0" smtClean="0">
              <a:ln>
                <a:noFill/>
              </a:ln>
              <a:solidFill>
                <a:schemeClr val="accent2">
                  <a:lumMod val="75000"/>
                </a:schemeClr>
              </a:solidFill>
              <a:effectLs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2">
                    <a:lumMod val="60000"/>
                    <a:lumOff val="40000"/>
                  </a:schemeClr>
                </a:solidFill>
                <a:effectLst/>
                <a:ea typeface="Times New Roman" pitchFamily="18" charset="0"/>
                <a:cs typeface="Calibri" pitchFamily="34" charset="0"/>
              </a:rPr>
              <a:t>Ένας από τους επτά νάνους …………….. μεγάλα αυτιά.</a:t>
            </a:r>
            <a:endParaRPr kumimoji="0" lang="en-GB" sz="2000" b="1" i="0" u="none" strike="noStrike" cap="none" normalizeH="0" baseline="0" dirty="0" smtClean="0">
              <a:ln>
                <a:noFill/>
              </a:ln>
              <a:solidFill>
                <a:schemeClr val="accent2">
                  <a:lumMod val="60000"/>
                  <a:lumOff val="40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2">
                    <a:lumMod val="60000"/>
                    <a:lumOff val="40000"/>
                  </a:schemeClr>
                </a:solidFill>
                <a:effectLst/>
                <a:ea typeface="Times New Roman" pitchFamily="18" charset="0"/>
                <a:cs typeface="Calibri" pitchFamily="34" charset="0"/>
              </a:rPr>
              <a:t>Κάποιος που </a:t>
            </a:r>
            <a:r>
              <a:rPr lang="el-GR" sz="2400" b="1" dirty="0" smtClean="0">
                <a:solidFill>
                  <a:schemeClr val="accent2">
                    <a:lumMod val="60000"/>
                    <a:lumOff val="40000"/>
                  </a:schemeClr>
                </a:solidFill>
                <a:ea typeface="Times New Roman" pitchFamily="18" charset="0"/>
                <a:cs typeface="Calibri" pitchFamily="34" charset="0"/>
              </a:rPr>
              <a:t>………</a:t>
            </a:r>
            <a:r>
              <a:rPr kumimoji="0" lang="el-GR" sz="2400" b="1" i="0" u="none" strike="noStrike" cap="none" normalizeH="0" baseline="0" dirty="0" smtClean="0">
                <a:ln>
                  <a:noFill/>
                </a:ln>
                <a:solidFill>
                  <a:schemeClr val="accent2">
                    <a:lumMod val="60000"/>
                    <a:lumOff val="40000"/>
                  </a:schemeClr>
                </a:solidFill>
                <a:effectLst/>
                <a:ea typeface="Times New Roman" pitchFamily="18" charset="0"/>
                <a:cs typeface="Calibri" pitchFamily="34" charset="0"/>
              </a:rPr>
              <a:t> μεγάλα αυτιά ….……. </a:t>
            </a:r>
            <a:r>
              <a:rPr lang="el-GR" sz="2400" b="1" dirty="0" smtClean="0">
                <a:solidFill>
                  <a:schemeClr val="accent2">
                    <a:lumMod val="60000"/>
                    <a:lumOff val="40000"/>
                  </a:schemeClr>
                </a:solidFill>
                <a:ea typeface="Times New Roman" pitchFamily="18" charset="0"/>
                <a:cs typeface="Calibri" pitchFamily="34" charset="0"/>
              </a:rPr>
              <a:t>αυστηρός και τίμιος</a:t>
            </a:r>
            <a:r>
              <a:rPr kumimoji="0" lang="el-GR" sz="2400" b="1" i="0" u="none" strike="noStrike" cap="none" normalizeH="0" baseline="0" dirty="0" smtClean="0">
                <a:ln>
                  <a:noFill/>
                </a:ln>
                <a:solidFill>
                  <a:schemeClr val="accent2">
                    <a:lumMod val="60000"/>
                    <a:lumOff val="40000"/>
                  </a:schemeClr>
                </a:solidFill>
                <a:effectLst/>
                <a:ea typeface="Times New Roman" pitchFamily="18" charset="0"/>
                <a:cs typeface="Calibri" pitchFamily="34" charset="0"/>
              </a:rPr>
              <a:t>.</a:t>
            </a:r>
            <a:endParaRPr kumimoji="0" lang="en-GB" sz="2000" b="1" i="0" u="none" strike="noStrike" cap="none" normalizeH="0" baseline="0" dirty="0" smtClean="0">
              <a:ln>
                <a:noFill/>
              </a:ln>
              <a:solidFill>
                <a:schemeClr val="accent2">
                  <a:lumMod val="60000"/>
                  <a:lumOff val="40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2">
                  <a:lumMod val="75000"/>
                </a:schemeClr>
              </a:solidFill>
              <a:effectLs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-Νομίζετε ότι</a:t>
            </a:r>
            <a:r>
              <a:rPr kumimoji="0" lang="el-GR" sz="2000" b="0" i="0" u="none" strike="noStrike" cap="none" normalizeH="0" dirty="0" smtClean="0">
                <a:ln>
                  <a:noFill/>
                </a:ln>
                <a:solidFill>
                  <a:schemeClr val="tx2">
                    <a:lumMod val="75000"/>
                  </a:schemeClr>
                </a:solidFill>
                <a:effectLst/>
                <a:ea typeface="Times New Roman" pitchFamily="18" charset="0"/>
                <a:cs typeface="Calibri" pitchFamily="34" charset="0"/>
              </a:rPr>
              <a:t> π</a:t>
            </a: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ρέπει να διατηρήσουμε τον παροντικό χρόνο των ρημάτων;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2">
                  <a:lumMod val="75000"/>
                </a:schemeClr>
              </a:solidFill>
              <a:effectLst/>
              <a:cs typeface="Arial" pitchFamily="34" charset="0"/>
            </a:endParaRPr>
          </a:p>
        </p:txBody>
      </p:sp>
      <p:pic>
        <p:nvPicPr>
          <p:cNvPr id="4" name="Picture 54" descr="Αποτέλεσμα εικόνας για 7 νανοι"/>
          <p:cNvPicPr>
            <a:picLocks noChangeAspect="1" noChangeArrowheads="1"/>
          </p:cNvPicPr>
          <p:nvPr/>
        </p:nvPicPr>
        <p:blipFill>
          <a:blip r:embed="rId3" cstate="print"/>
          <a:srcRect/>
          <a:stretch>
            <a:fillRect/>
          </a:stretch>
        </p:blipFill>
        <p:spPr bwMode="auto">
          <a:xfrm>
            <a:off x="7315200" y="3124200"/>
            <a:ext cx="1012825"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121">
                                            <p:txEl>
                                              <p:pRg st="6" end="6"/>
                                            </p:txEl>
                                          </p:spTgt>
                                        </p:tgtEl>
                                        <p:attrNameLst>
                                          <p:attrName>style.visibility</p:attrName>
                                        </p:attrNameLst>
                                      </p:cBhvr>
                                      <p:to>
                                        <p:strVal val="visible"/>
                                      </p:to>
                                    </p:set>
                                    <p:anim calcmode="lin" valueType="num">
                                      <p:cBhvr>
                                        <p:cTn id="7" dur="1000" fill="hold"/>
                                        <p:tgtEl>
                                          <p:spTgt spid="5121">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5121">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512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121">
                                            <p:txEl>
                                              <p:pRg st="8" end="8"/>
                                            </p:txEl>
                                          </p:spTgt>
                                        </p:tgtEl>
                                        <p:attrNameLst>
                                          <p:attrName>style.visibility</p:attrName>
                                        </p:attrNameLst>
                                      </p:cBhvr>
                                      <p:to>
                                        <p:strVal val="visible"/>
                                      </p:to>
                                    </p:set>
                                    <p:animEffect transition="in" filter="checkerboard(across)">
                                      <p:cBhvr>
                                        <p:cTn id="15" dur="1000"/>
                                        <p:tgtEl>
                                          <p:spTgt spid="5121">
                                            <p:txEl>
                                              <p:pRg st="8" end="8"/>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121">
                                            <p:txEl>
                                              <p:pRg st="9" end="9"/>
                                            </p:txEl>
                                          </p:spTgt>
                                        </p:tgtEl>
                                        <p:attrNameLst>
                                          <p:attrName>style.visibility</p:attrName>
                                        </p:attrNameLst>
                                      </p:cBhvr>
                                      <p:to>
                                        <p:strVal val="visible"/>
                                      </p:to>
                                    </p:set>
                                    <p:animEffect transition="in" filter="checkerboard(across)">
                                      <p:cBhvr>
                                        <p:cTn id="18" dur="1000"/>
                                        <p:tgtEl>
                                          <p:spTgt spid="5121">
                                            <p:txEl>
                                              <p:pRg st="9" end="9"/>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121">
                                            <p:txEl>
                                              <p:pRg st="10" end="10"/>
                                            </p:txEl>
                                          </p:spTgt>
                                        </p:tgtEl>
                                        <p:attrNameLst>
                                          <p:attrName>style.visibility</p:attrName>
                                        </p:attrNameLst>
                                      </p:cBhvr>
                                      <p:to>
                                        <p:strVal val="visible"/>
                                      </p:to>
                                    </p:set>
                                    <p:animEffect transition="in" filter="checkerboard(across)">
                                      <p:cBhvr>
                                        <p:cTn id="21" dur="1000"/>
                                        <p:tgtEl>
                                          <p:spTgt spid="5121">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1">
                                            <p:txEl>
                                              <p:pRg st="12" end="12"/>
                                            </p:txEl>
                                          </p:spTgt>
                                        </p:tgtEl>
                                        <p:attrNameLst>
                                          <p:attrName>style.visibility</p:attrName>
                                        </p:attrNameLst>
                                      </p:cBhvr>
                                      <p:to>
                                        <p:strVal val="visible"/>
                                      </p:to>
                                    </p:set>
                                    <p:animEffect transition="in" filter="fade">
                                      <p:cBhvr>
                                        <p:cTn id="26" dur="2000"/>
                                        <p:tgtEl>
                                          <p:spTgt spid="5121">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121">
                                            <p:txEl>
                                              <p:pRg st="13" end="13"/>
                                            </p:txEl>
                                          </p:spTgt>
                                        </p:tgtEl>
                                        <p:attrNameLst>
                                          <p:attrName>style.visibility</p:attrName>
                                        </p:attrNameLst>
                                      </p:cBhvr>
                                      <p:to>
                                        <p:strVal val="visible"/>
                                      </p:to>
                                    </p:set>
                                    <p:animEffect transition="in" filter="fade">
                                      <p:cBhvr>
                                        <p:cTn id="29" dur="2000"/>
                                        <p:tgtEl>
                                          <p:spTgt spid="5121">
                                            <p:txEl>
                                              <p:pRg st="13" end="1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21">
                                            <p:txEl>
                                              <p:pRg st="15" end="15"/>
                                            </p:txEl>
                                          </p:spTgt>
                                        </p:tgtEl>
                                        <p:attrNameLst>
                                          <p:attrName>style.visibility</p:attrName>
                                        </p:attrNameLst>
                                      </p:cBhvr>
                                      <p:to>
                                        <p:strVal val="visible"/>
                                      </p:to>
                                    </p:set>
                                    <p:animEffect transition="in" filter="fade">
                                      <p:cBhvr>
                                        <p:cTn id="34" dur="2000"/>
                                        <p:tgtEl>
                                          <p:spTgt spid="512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097" name="Rectangle 1"/>
          <p:cNvSpPr>
            <a:spLocks noChangeArrowheads="1"/>
          </p:cNvSpPr>
          <p:nvPr/>
        </p:nvSpPr>
        <p:spPr bwMode="auto">
          <a:xfrm>
            <a:off x="609600" y="1828800"/>
            <a:ext cx="6781800" cy="2985433"/>
          </a:xfrm>
          <a:prstGeom prst="rect">
            <a:avLst/>
          </a:prstGeom>
          <a:solidFill>
            <a:srgbClr val="FFFFFF"/>
          </a:solidFill>
          <a:ln w="57150">
            <a:solidFill>
              <a:schemeClr val="accent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l-GR"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Τα επίθετα παίζουν σημαντικό ρόλο στην περιγραφή, γιατί μας δίνουν σαφέστερη εικόνα για αυτό που προσδιορίζουν (χαρακτηρίζουν).</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endParaRPr lang="el-GR" sz="2000" b="1" dirty="0" smtClean="0">
              <a:solidFill>
                <a:schemeClr val="accent1">
                  <a:lumMod val="75000"/>
                </a:schemeClr>
              </a:solidFill>
              <a:latin typeface="Calibri" pitchFamily="34" charset="0"/>
              <a:ea typeface="Times New Roman" pitchFamily="18" charset="0"/>
              <a:cs typeface="Calibri"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endParaRPr kumimoji="0" lang="el-GR"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el-GR"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Χρησιμοποιούμε ρήματα σε χρόνο ενεστώτα κατά την περιγραφή μας, γιατί </a:t>
            </a:r>
            <a:r>
              <a:rPr lang="el-GR" sz="2000" b="1" dirty="0" smtClean="0">
                <a:solidFill>
                  <a:schemeClr val="accent1">
                    <a:lumMod val="75000"/>
                  </a:schemeClr>
                </a:solidFill>
                <a:latin typeface="Calibri" pitchFamily="34" charset="0"/>
                <a:ea typeface="Times New Roman" pitchFamily="18" charset="0"/>
                <a:cs typeface="Calibri" pitchFamily="34" charset="0"/>
              </a:rPr>
              <a:t>προσδίδουν στα</a:t>
            </a:r>
            <a:r>
              <a:rPr kumimoji="0" lang="el-GR"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Calibri" pitchFamily="34" charset="0"/>
              </a:rPr>
              <a:t> στοιχεία μόνιμα χαρακτηριστικά.</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endParaRPr kumimoji="0" lang="el-GR" sz="2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4" name="Curved Down Ribbon 3"/>
          <p:cNvSpPr/>
          <p:nvPr/>
        </p:nvSpPr>
        <p:spPr>
          <a:xfrm>
            <a:off x="381000" y="457200"/>
            <a:ext cx="8305800" cy="1139952"/>
          </a:xfrm>
          <a:prstGeom prst="ellipseRibbon">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accent6">
                    <a:lumMod val="50000"/>
                  </a:schemeClr>
                </a:solidFill>
              </a:rPr>
              <a:t>Γενικά Συμπεράσματα</a:t>
            </a:r>
            <a:endParaRPr lang="en-GB" sz="2800" b="1" dirty="0">
              <a:solidFill>
                <a:schemeClr val="accent6">
                  <a:lumMod val="50000"/>
                </a:schemeClr>
              </a:solidFill>
            </a:endParaRPr>
          </a:p>
        </p:txBody>
      </p:sp>
      <p:pic>
        <p:nvPicPr>
          <p:cNvPr id="4099" name="Picture 3" descr="Αποτέλεσμα εικόνας για συμπερασματα"/>
          <p:cNvPicPr>
            <a:picLocks noChangeAspect="1" noChangeArrowheads="1"/>
          </p:cNvPicPr>
          <p:nvPr/>
        </p:nvPicPr>
        <p:blipFill>
          <a:blip r:embed="rId3" cstate="print"/>
          <a:srcRect/>
          <a:stretch>
            <a:fillRect/>
          </a:stretch>
        </p:blipFill>
        <p:spPr bwMode="auto">
          <a:xfrm flipH="1">
            <a:off x="7086600" y="2667000"/>
            <a:ext cx="1828799" cy="2800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Effect transition="in" filter="checkerboard(across)">
                                      <p:cBhvr>
                                        <p:cTn id="7" dur="1000"/>
                                        <p:tgtEl>
                                          <p:spTgt spid="40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7">
                                            <p:txEl>
                                              <p:pRg st="3" end="3"/>
                                            </p:txEl>
                                          </p:spTgt>
                                        </p:tgtEl>
                                        <p:attrNameLst>
                                          <p:attrName>style.visibility</p:attrName>
                                        </p:attrNameLst>
                                      </p:cBhvr>
                                      <p:to>
                                        <p:strVal val="visible"/>
                                      </p:to>
                                    </p:set>
                                    <p:animEffect transition="in" filter="checkerboard(across)">
                                      <p:cBhvr>
                                        <p:cTn id="12" dur="1000"/>
                                        <p:tgtEl>
                                          <p:spTgt spid="40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073" name="Rectangle 1"/>
          <p:cNvSpPr>
            <a:spLocks noChangeArrowheads="1"/>
          </p:cNvSpPr>
          <p:nvPr/>
        </p:nvSpPr>
        <p:spPr bwMode="auto">
          <a:xfrm>
            <a:off x="533400" y="1037513"/>
            <a:ext cx="7467600" cy="3724096"/>
          </a:xfrm>
          <a:prstGeom prst="rect">
            <a:avLst/>
          </a:prstGeom>
          <a:solidFill>
            <a:srgbClr val="FFFFFF"/>
          </a:solidFill>
          <a:ln w="9525">
            <a:solidFill>
              <a:schemeClr val="accent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a:t>
            </a: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Να συνεργαστείτε με τον/τη διπλανό/ή σας και να ετοιμάσετε  (2 ) δύο παραγράφους. Θα επιλέξετε από κοινού ποιον ήρωα θα περιγράψετε. Ο ένας εκ των δύο θα γράψει μια παράγραφο για τα εξωτερικά χαρακτηριστικά και ο άλλος για τα εσωτερικά του χαρίσματα. </a:t>
            </a:r>
            <a:r>
              <a:rPr lang="el-GR" sz="2000" dirty="0" smtClean="0">
                <a:solidFill>
                  <a:schemeClr val="tx2">
                    <a:lumMod val="75000"/>
                  </a:schemeClr>
                </a:solidFill>
                <a:ea typeface="Times New Roman" pitchFamily="18" charset="0"/>
                <a:cs typeface="Calibri" pitchFamily="34" charset="0"/>
              </a:rPr>
              <a:t>Να χρησιμοποιήσετε μία τουλάχιστον παρομοίωση.</a:t>
            </a:r>
            <a:endPar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 Να ανταλλάξετε τις παραγράφους που γράψατε</a:t>
            </a:r>
            <a:r>
              <a:rPr kumimoji="0" lang="el-GR" sz="2000" b="0" i="0" u="none" strike="noStrike" cap="none" normalizeH="0" dirty="0" smtClean="0">
                <a:ln>
                  <a:noFill/>
                </a:ln>
                <a:solidFill>
                  <a:schemeClr val="tx2">
                    <a:lumMod val="75000"/>
                  </a:schemeClr>
                </a:solidFill>
                <a:effectLst/>
                <a:ea typeface="Times New Roman" pitchFamily="18" charset="0"/>
                <a:cs typeface="Calibri" pitchFamily="34" charset="0"/>
              </a:rPr>
              <a:t> </a:t>
            </a: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και να κάνετε δύο αλλαγές που θεωρείτε απαραίτητες, ώστε να τις βελτιώσετε (οι αλλαγές μπορεί να αφορούν λέξεις ή χρόνο ρημάτων, ορθογραφία κλπ.).</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-Να</a:t>
            </a:r>
            <a:r>
              <a:rPr kumimoji="0" lang="el-GR" sz="2000" b="0" i="0" u="none" strike="noStrike" cap="none" normalizeH="0" dirty="0" smtClean="0">
                <a:ln>
                  <a:noFill/>
                </a:ln>
                <a:solidFill>
                  <a:schemeClr val="tx2">
                    <a:lumMod val="75000"/>
                  </a:schemeClr>
                </a:solidFill>
                <a:effectLst/>
                <a:ea typeface="Times New Roman" pitchFamily="18" charset="0"/>
                <a:cs typeface="Calibri" pitchFamily="34" charset="0"/>
              </a:rPr>
              <a:t> </a:t>
            </a:r>
            <a:r>
              <a:rPr lang="el-GR" sz="2000" dirty="0" smtClean="0">
                <a:solidFill>
                  <a:schemeClr val="tx2">
                    <a:lumMod val="75000"/>
                  </a:schemeClr>
                </a:solidFill>
                <a:ea typeface="Times New Roman" pitchFamily="18" charset="0"/>
                <a:cs typeface="Calibri" pitchFamily="34" charset="0"/>
              </a:rPr>
              <a:t>ε</a:t>
            </a:r>
            <a:r>
              <a:rPr kumimoji="0" lang="el-GR" sz="2000" b="0" i="0" u="none" strike="noStrike" cap="none" normalizeH="0" baseline="0" dirty="0" smtClean="0">
                <a:ln>
                  <a:noFill/>
                </a:ln>
                <a:solidFill>
                  <a:schemeClr val="tx2">
                    <a:lumMod val="75000"/>
                  </a:schemeClr>
                </a:solidFill>
                <a:effectLst/>
                <a:ea typeface="Times New Roman" pitchFamily="18" charset="0"/>
                <a:cs typeface="Calibri" pitchFamily="34" charset="0"/>
              </a:rPr>
              <a:t>νώσετε το κείμενό σας. </a:t>
            </a:r>
            <a:endParaRPr kumimoji="0" lang="el-GR" sz="2800" b="0" i="0" u="none" strike="noStrike" cap="none" normalizeH="0" baseline="0" dirty="0" smtClean="0">
              <a:ln>
                <a:noFill/>
              </a:ln>
              <a:solidFill>
                <a:schemeClr val="tx2">
                  <a:lumMod val="75000"/>
                </a:schemeClr>
              </a:solidFill>
              <a:effectLst/>
              <a:cs typeface="Arial" pitchFamily="34" charset="0"/>
            </a:endParaRPr>
          </a:p>
        </p:txBody>
      </p:sp>
      <p:pic>
        <p:nvPicPr>
          <p:cNvPr id="3079" name="Picture 7" descr="Αποτέλεσμα εικόνας για students working together clipart moving"/>
          <p:cNvPicPr>
            <a:picLocks noChangeAspect="1" noChangeArrowheads="1" noCrop="1"/>
          </p:cNvPicPr>
          <p:nvPr/>
        </p:nvPicPr>
        <p:blipFill>
          <a:blip r:embed="rId3" cstate="print"/>
          <a:srcRect/>
          <a:stretch>
            <a:fillRect/>
          </a:stretch>
        </p:blipFill>
        <p:spPr bwMode="auto">
          <a:xfrm>
            <a:off x="4876800" y="3962400"/>
            <a:ext cx="3333750" cy="2562226"/>
          </a:xfrm>
          <a:prstGeom prst="rect">
            <a:avLst/>
          </a:prstGeom>
          <a:noFill/>
          <a:ln>
            <a:solidFill>
              <a:schemeClr val="accent5">
                <a:lumMod val="20000"/>
                <a:lumOff val="8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ipe(down)">
                                      <p:cBhvr>
                                        <p:cTn id="7" dur="5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073"/>
                                        </p:tgtEl>
                                        <p:attrNameLst>
                                          <p:attrName>style.visibility</p:attrName>
                                        </p:attrNameLst>
                                      </p:cBhvr>
                                      <p:to>
                                        <p:strVal val="visible"/>
                                      </p:to>
                                    </p:set>
                                    <p:anim calcmode="lin" valueType="num">
                                      <p:cBhvr>
                                        <p:cTn id="12" dur="1000" fill="hold"/>
                                        <p:tgtEl>
                                          <p:spTgt spid="3073"/>
                                        </p:tgtEl>
                                        <p:attrNameLst>
                                          <p:attrName>ppt_w</p:attrName>
                                        </p:attrNameLst>
                                      </p:cBhvr>
                                      <p:tavLst>
                                        <p:tav tm="0">
                                          <p:val>
                                            <p:strVal val="#ppt_w*0.70"/>
                                          </p:val>
                                        </p:tav>
                                        <p:tav tm="100000">
                                          <p:val>
                                            <p:strVal val="#ppt_w"/>
                                          </p:val>
                                        </p:tav>
                                      </p:tavLst>
                                    </p:anim>
                                    <p:anim calcmode="lin" valueType="num">
                                      <p:cBhvr>
                                        <p:cTn id="13" dur="1000" fill="hold"/>
                                        <p:tgtEl>
                                          <p:spTgt spid="3073"/>
                                        </p:tgtEl>
                                        <p:attrNameLst>
                                          <p:attrName>ppt_h</p:attrName>
                                        </p:attrNameLst>
                                      </p:cBhvr>
                                      <p:tavLst>
                                        <p:tav tm="0">
                                          <p:val>
                                            <p:strVal val="#ppt_h"/>
                                          </p:val>
                                        </p:tav>
                                        <p:tav tm="100000">
                                          <p:val>
                                            <p:strVal val="#ppt_h"/>
                                          </p:val>
                                        </p:tav>
                                      </p:tavLst>
                                    </p:anim>
                                    <p:animEffect transition="in" filter="fade">
                                      <p:cBhvr>
                                        <p:cTn id="14" dur="1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049" name="Rectangle 1"/>
          <p:cNvSpPr>
            <a:spLocks noChangeArrowheads="1"/>
          </p:cNvSpPr>
          <p:nvPr/>
        </p:nvSpPr>
        <p:spPr bwMode="auto">
          <a:xfrm>
            <a:off x="304800" y="378024"/>
            <a:ext cx="8153400"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l-GR" sz="2000" dirty="0" smtClean="0">
                <a:solidFill>
                  <a:schemeClr val="tx2">
                    <a:lumMod val="75000"/>
                  </a:schemeClr>
                </a:solidFill>
                <a:latin typeface="Calibri" pitchFamily="34" charset="0"/>
                <a:ea typeface="Times New Roman" pitchFamily="18" charset="0"/>
                <a:cs typeface="Calibri" pitchFamily="34" charset="0"/>
              </a:rPr>
              <a:t>Ποια στοιχεία χρειάζονται, ώστε</a:t>
            </a: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 η περιγραφή μας να είναι ολοκληρωμένη; </a:t>
            </a:r>
          </a:p>
          <a:p>
            <a:pPr marL="0" marR="0" lvl="0" indent="0" algn="l" defTabSz="914400" rtl="0" eaLnBrk="1" fontAlgn="base" latinLnBrk="0" hangingPunct="1">
              <a:lnSpc>
                <a:spcPct val="100000"/>
              </a:lnSpc>
              <a:spcBef>
                <a:spcPct val="0"/>
              </a:spcBef>
              <a:spcAft>
                <a:spcPct val="0"/>
              </a:spcAft>
              <a:buClrTx/>
              <a:buSzTx/>
              <a:tabLst/>
            </a:pPr>
            <a:endPar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lvl="0" fontAlgn="base">
              <a:spcBef>
                <a:spcPct val="0"/>
              </a:spcBef>
              <a:spcAft>
                <a:spcPct val="0"/>
              </a:spcAft>
              <a:buFont typeface="Wingdings" pitchFamily="2" charset="2"/>
              <a:buChar char="ü"/>
            </a:pPr>
            <a:r>
              <a:rPr lang="el-GR" sz="2000" b="1" dirty="0" smtClean="0">
                <a:solidFill>
                  <a:srgbClr val="00B050"/>
                </a:solidFill>
              </a:rPr>
              <a:t>Επάγγελμα</a:t>
            </a:r>
          </a:p>
          <a:p>
            <a:pPr lvl="0" fontAlgn="base">
              <a:spcBef>
                <a:spcPct val="0"/>
              </a:spcBef>
              <a:spcAft>
                <a:spcPct val="0"/>
              </a:spcAft>
              <a:buFont typeface="Wingdings" pitchFamily="2" charset="2"/>
              <a:buChar char="ü"/>
            </a:pPr>
            <a:r>
              <a:rPr lang="el-GR" sz="2000" b="1" dirty="0" smtClean="0">
                <a:solidFill>
                  <a:schemeClr val="accent4">
                    <a:lumMod val="75000"/>
                  </a:schemeClr>
                </a:solidFill>
              </a:rPr>
              <a:t>Ηλικία</a:t>
            </a:r>
          </a:p>
          <a:p>
            <a:pPr lvl="0" fontAlgn="base">
              <a:spcBef>
                <a:spcPct val="0"/>
              </a:spcBef>
              <a:spcAft>
                <a:spcPct val="0"/>
              </a:spcAft>
              <a:buFont typeface="Wingdings" pitchFamily="2" charset="2"/>
              <a:buChar char="ü"/>
            </a:pPr>
            <a:r>
              <a:rPr lang="el-GR" sz="2000" b="1" dirty="0" smtClean="0">
                <a:solidFill>
                  <a:schemeClr val="bg1">
                    <a:lumMod val="50000"/>
                  </a:schemeClr>
                </a:solidFill>
              </a:rPr>
              <a:t>Όνομα</a:t>
            </a:r>
          </a:p>
          <a:p>
            <a:pPr lvl="0" fontAlgn="base">
              <a:spcBef>
                <a:spcPct val="0"/>
              </a:spcBef>
              <a:spcAft>
                <a:spcPct val="0"/>
              </a:spcAft>
              <a:buFont typeface="Wingdings" pitchFamily="2" charset="2"/>
              <a:buChar char="ü"/>
            </a:pPr>
            <a:r>
              <a:rPr lang="el-GR" sz="2000" b="1" dirty="0" smtClean="0">
                <a:solidFill>
                  <a:schemeClr val="bg2">
                    <a:lumMod val="25000"/>
                  </a:schemeClr>
                </a:solidFill>
              </a:rPr>
              <a:t>Μαλλιά</a:t>
            </a:r>
          </a:p>
          <a:p>
            <a:pPr lvl="0" fontAlgn="base">
              <a:spcBef>
                <a:spcPct val="0"/>
              </a:spcBef>
              <a:spcAft>
                <a:spcPct val="0"/>
              </a:spcAft>
              <a:buFont typeface="Wingdings" pitchFamily="2" charset="2"/>
              <a:buChar char="ü"/>
            </a:pPr>
            <a:r>
              <a:rPr lang="el-GR" sz="2000" b="1" dirty="0" smtClean="0">
                <a:solidFill>
                  <a:schemeClr val="tx2"/>
                </a:solidFill>
              </a:rPr>
              <a:t>Ενδυμασία</a:t>
            </a:r>
          </a:p>
          <a:p>
            <a:pPr lvl="0" fontAlgn="base">
              <a:spcBef>
                <a:spcPct val="0"/>
              </a:spcBef>
              <a:spcAft>
                <a:spcPct val="0"/>
              </a:spcAft>
              <a:buFont typeface="Wingdings" pitchFamily="2" charset="2"/>
              <a:buChar char="ü"/>
            </a:pPr>
            <a:r>
              <a:rPr lang="el-GR" sz="2000" b="1" dirty="0" smtClean="0">
                <a:solidFill>
                  <a:schemeClr val="accent2"/>
                </a:solidFill>
              </a:rPr>
              <a:t>Χαρακτήρας-συμπεριφορά</a:t>
            </a:r>
          </a:p>
          <a:p>
            <a:pPr lvl="0" fontAlgn="base">
              <a:spcBef>
                <a:spcPct val="0"/>
              </a:spcBef>
              <a:spcAft>
                <a:spcPct val="0"/>
              </a:spcAft>
              <a:buFont typeface="Wingdings" pitchFamily="2" charset="2"/>
              <a:buChar char="ü"/>
            </a:pPr>
            <a:r>
              <a:rPr lang="el-GR" sz="2000" b="1" dirty="0" smtClean="0">
                <a:solidFill>
                  <a:schemeClr val="accent6">
                    <a:lumMod val="75000"/>
                  </a:schemeClr>
                </a:solidFill>
              </a:rPr>
              <a:t>Ύψος</a:t>
            </a:r>
          </a:p>
          <a:p>
            <a:pPr lvl="0" fontAlgn="base">
              <a:spcBef>
                <a:spcPct val="0"/>
              </a:spcBef>
              <a:spcAft>
                <a:spcPct val="0"/>
              </a:spcAft>
              <a:buFont typeface="Wingdings" pitchFamily="2" charset="2"/>
              <a:buChar char="ü"/>
            </a:pPr>
            <a:r>
              <a:rPr lang="el-GR" sz="2000" b="1" dirty="0" smtClean="0">
                <a:solidFill>
                  <a:schemeClr val="accent1"/>
                </a:solidFill>
              </a:rPr>
              <a:t>Βάρος</a:t>
            </a:r>
          </a:p>
          <a:p>
            <a:pPr lvl="0" fontAlgn="base">
              <a:spcBef>
                <a:spcPct val="0"/>
              </a:spcBef>
              <a:spcAft>
                <a:spcPct val="0"/>
              </a:spcAft>
              <a:buFont typeface="Wingdings" pitchFamily="2" charset="2"/>
              <a:buChar char="ü"/>
            </a:pPr>
            <a:r>
              <a:rPr lang="el-GR" sz="2000" b="1" dirty="0" smtClean="0">
                <a:solidFill>
                  <a:schemeClr val="accent6">
                    <a:lumMod val="50000"/>
                  </a:schemeClr>
                </a:solidFill>
              </a:rPr>
              <a:t>Συναισθήματα για τον ήρωα.</a:t>
            </a:r>
          </a:p>
          <a:p>
            <a:pPr lvl="0" fontAlgn="base">
              <a:spcBef>
                <a:spcPct val="0"/>
              </a:spcBef>
              <a:spcAft>
                <a:spcPct val="0"/>
              </a:spcAft>
            </a:pPr>
            <a:endParaRPr kumimoji="0" lang="en-GB"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GB"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lang="en-GB" dirty="0" smtClean="0">
              <a:solidFill>
                <a:schemeClr val="tx2">
                  <a:lumMod val="75000"/>
                </a:schemeClr>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GB"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GB"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l-GR" sz="2000" dirty="0" smtClean="0">
                <a:solidFill>
                  <a:schemeClr val="tx2">
                    <a:lumMod val="75000"/>
                  </a:schemeClr>
                </a:solidFill>
                <a:latin typeface="Calibri" pitchFamily="34" charset="0"/>
                <a:ea typeface="Times New Roman" pitchFamily="18" charset="0"/>
                <a:cs typeface="Calibri" pitchFamily="34" charset="0"/>
              </a:rPr>
              <a:t>Σε ποια θέση του κειμένου</a:t>
            </a: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 θα τα τοποθετούσατε αυτά τα στοιχεία;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2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2057" name="Picture 9" descr="Αποτέλεσμα εικόνας για icon of a person ηαιρ"/>
          <p:cNvPicPr>
            <a:picLocks noChangeAspect="1" noChangeArrowheads="1"/>
          </p:cNvPicPr>
          <p:nvPr/>
        </p:nvPicPr>
        <p:blipFill>
          <a:blip r:embed="rId3" cstate="print"/>
          <a:srcRect/>
          <a:stretch>
            <a:fillRect/>
          </a:stretch>
        </p:blipFill>
        <p:spPr bwMode="auto">
          <a:xfrm>
            <a:off x="4724400" y="1600200"/>
            <a:ext cx="3219450" cy="2667000"/>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checkerboard(across)">
                                      <p:cBhvr>
                                        <p:cTn id="7" dur="500"/>
                                        <p:tgtEl>
                                          <p:spTgt spid="20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fade">
                                      <p:cBhvr>
                                        <p:cTn id="12" dur="770" decel="100000"/>
                                        <p:tgtEl>
                                          <p:spTgt spid="2057"/>
                                        </p:tgtEl>
                                      </p:cBhvr>
                                    </p:animEffect>
                                    <p:animScale>
                                      <p:cBhvr>
                                        <p:cTn id="13" dur="770" decel="100000"/>
                                        <p:tgtEl>
                                          <p:spTgt spid="2057"/>
                                        </p:tgtEl>
                                      </p:cBhvr>
                                      <p:from x="10000" y="10000"/>
                                      <p:to x="200000" y="450000"/>
                                    </p:animScale>
                                    <p:animScale>
                                      <p:cBhvr>
                                        <p:cTn id="14" dur="1230" accel="100000" fill="hold">
                                          <p:stCondLst>
                                            <p:cond delay="770"/>
                                          </p:stCondLst>
                                        </p:cTn>
                                        <p:tgtEl>
                                          <p:spTgt spid="2057"/>
                                        </p:tgtEl>
                                      </p:cBhvr>
                                      <p:from x="200000" y="450000"/>
                                      <p:to x="100000" y="100000"/>
                                    </p:animScale>
                                    <p:set>
                                      <p:cBhvr>
                                        <p:cTn id="15" dur="770" fill="hold"/>
                                        <p:tgtEl>
                                          <p:spTgt spid="2057"/>
                                        </p:tgtEl>
                                        <p:attrNameLst>
                                          <p:attrName>ppt_x</p:attrName>
                                        </p:attrNameLst>
                                      </p:cBhvr>
                                      <p:to>
                                        <p:strVal val="(0.5)"/>
                                      </p:to>
                                    </p:set>
                                    <p:anim from="(0.5)" to="(#ppt_x)" calcmode="lin" valueType="num">
                                      <p:cBhvr>
                                        <p:cTn id="16" dur="1230" accel="100000" fill="hold">
                                          <p:stCondLst>
                                            <p:cond delay="770"/>
                                          </p:stCondLst>
                                        </p:cTn>
                                        <p:tgtEl>
                                          <p:spTgt spid="2057"/>
                                        </p:tgtEl>
                                        <p:attrNameLst>
                                          <p:attrName>ppt_x</p:attrName>
                                        </p:attrNameLst>
                                      </p:cBhvr>
                                    </p:anim>
                                    <p:set>
                                      <p:cBhvr>
                                        <p:cTn id="17" dur="770" fill="hold"/>
                                        <p:tgtEl>
                                          <p:spTgt spid="2057"/>
                                        </p:tgtEl>
                                        <p:attrNameLst>
                                          <p:attrName>ppt_y</p:attrName>
                                        </p:attrNameLst>
                                      </p:cBhvr>
                                      <p:to>
                                        <p:strVal val="(#ppt_y+0.4)"/>
                                      </p:to>
                                    </p:set>
                                    <p:anim from="(#ppt_y+0.4)" to="(#ppt_y)" calcmode="lin" valueType="num">
                                      <p:cBhvr>
                                        <p:cTn id="18" dur="1230" accel="100000" fill="hold">
                                          <p:stCondLst>
                                            <p:cond delay="770"/>
                                          </p:stCondLst>
                                        </p:cTn>
                                        <p:tgtEl>
                                          <p:spTgt spid="2057"/>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049">
                                            <p:txEl>
                                              <p:pRg st="2" end="2"/>
                                            </p:txEl>
                                          </p:spTgt>
                                        </p:tgtEl>
                                        <p:attrNameLst>
                                          <p:attrName>style.visibility</p:attrName>
                                        </p:attrNameLst>
                                      </p:cBhvr>
                                      <p:to>
                                        <p:strVal val="visible"/>
                                      </p:to>
                                    </p:set>
                                    <p:animEffect transition="in" filter="wedge">
                                      <p:cBhvr>
                                        <p:cTn id="23" dur="1000"/>
                                        <p:tgtEl>
                                          <p:spTgt spid="204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2049">
                                            <p:txEl>
                                              <p:pRg st="3" end="3"/>
                                            </p:txEl>
                                          </p:spTgt>
                                        </p:tgtEl>
                                        <p:attrNameLst>
                                          <p:attrName>style.visibility</p:attrName>
                                        </p:attrNameLst>
                                      </p:cBhvr>
                                      <p:to>
                                        <p:strVal val="visible"/>
                                      </p:to>
                                    </p:set>
                                    <p:animEffect transition="in" filter="wedge">
                                      <p:cBhvr>
                                        <p:cTn id="28" dur="1000"/>
                                        <p:tgtEl>
                                          <p:spTgt spid="204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2049">
                                            <p:txEl>
                                              <p:pRg st="4" end="4"/>
                                            </p:txEl>
                                          </p:spTgt>
                                        </p:tgtEl>
                                        <p:attrNameLst>
                                          <p:attrName>style.visibility</p:attrName>
                                        </p:attrNameLst>
                                      </p:cBhvr>
                                      <p:to>
                                        <p:strVal val="visible"/>
                                      </p:to>
                                    </p:set>
                                    <p:animEffect transition="in" filter="wedge">
                                      <p:cBhvr>
                                        <p:cTn id="33" dur="1000"/>
                                        <p:tgtEl>
                                          <p:spTgt spid="204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2049">
                                            <p:txEl>
                                              <p:pRg st="5" end="5"/>
                                            </p:txEl>
                                          </p:spTgt>
                                        </p:tgtEl>
                                        <p:attrNameLst>
                                          <p:attrName>style.visibility</p:attrName>
                                        </p:attrNameLst>
                                      </p:cBhvr>
                                      <p:to>
                                        <p:strVal val="visible"/>
                                      </p:to>
                                    </p:set>
                                    <p:animEffect transition="in" filter="wedge">
                                      <p:cBhvr>
                                        <p:cTn id="38" dur="1000"/>
                                        <p:tgtEl>
                                          <p:spTgt spid="204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2049">
                                            <p:txEl>
                                              <p:pRg st="6" end="6"/>
                                            </p:txEl>
                                          </p:spTgt>
                                        </p:tgtEl>
                                        <p:attrNameLst>
                                          <p:attrName>style.visibility</p:attrName>
                                        </p:attrNameLst>
                                      </p:cBhvr>
                                      <p:to>
                                        <p:strVal val="visible"/>
                                      </p:to>
                                    </p:set>
                                    <p:animEffect transition="in" filter="wedge">
                                      <p:cBhvr>
                                        <p:cTn id="43" dur="1000"/>
                                        <p:tgtEl>
                                          <p:spTgt spid="204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2049">
                                            <p:txEl>
                                              <p:pRg st="7" end="7"/>
                                            </p:txEl>
                                          </p:spTgt>
                                        </p:tgtEl>
                                        <p:attrNameLst>
                                          <p:attrName>style.visibility</p:attrName>
                                        </p:attrNameLst>
                                      </p:cBhvr>
                                      <p:to>
                                        <p:strVal val="visible"/>
                                      </p:to>
                                    </p:set>
                                    <p:animEffect transition="in" filter="wedge">
                                      <p:cBhvr>
                                        <p:cTn id="48" dur="1000"/>
                                        <p:tgtEl>
                                          <p:spTgt spid="204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2049">
                                            <p:txEl>
                                              <p:pRg st="8" end="8"/>
                                            </p:txEl>
                                          </p:spTgt>
                                        </p:tgtEl>
                                        <p:attrNameLst>
                                          <p:attrName>style.visibility</p:attrName>
                                        </p:attrNameLst>
                                      </p:cBhvr>
                                      <p:to>
                                        <p:strVal val="visible"/>
                                      </p:to>
                                    </p:set>
                                    <p:animEffect transition="in" filter="wedge">
                                      <p:cBhvr>
                                        <p:cTn id="53" dur="1000"/>
                                        <p:tgtEl>
                                          <p:spTgt spid="2049">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2049">
                                            <p:txEl>
                                              <p:pRg st="9" end="9"/>
                                            </p:txEl>
                                          </p:spTgt>
                                        </p:tgtEl>
                                        <p:attrNameLst>
                                          <p:attrName>style.visibility</p:attrName>
                                        </p:attrNameLst>
                                      </p:cBhvr>
                                      <p:to>
                                        <p:strVal val="visible"/>
                                      </p:to>
                                    </p:set>
                                    <p:animEffect transition="in" filter="wedge">
                                      <p:cBhvr>
                                        <p:cTn id="58" dur="1000"/>
                                        <p:tgtEl>
                                          <p:spTgt spid="2049">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2049">
                                            <p:txEl>
                                              <p:pRg st="10" end="10"/>
                                            </p:txEl>
                                          </p:spTgt>
                                        </p:tgtEl>
                                        <p:attrNameLst>
                                          <p:attrName>style.visibility</p:attrName>
                                        </p:attrNameLst>
                                      </p:cBhvr>
                                      <p:to>
                                        <p:strVal val="visible"/>
                                      </p:to>
                                    </p:set>
                                    <p:animEffect transition="in" filter="wedge">
                                      <p:cBhvr>
                                        <p:cTn id="63" dur="1000"/>
                                        <p:tgtEl>
                                          <p:spTgt spid="2049">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049">
                                            <p:txEl>
                                              <p:pRg st="16" end="16"/>
                                            </p:txEl>
                                          </p:spTgt>
                                        </p:tgtEl>
                                        <p:attrNameLst>
                                          <p:attrName>style.visibility</p:attrName>
                                        </p:attrNameLst>
                                      </p:cBhvr>
                                      <p:to>
                                        <p:strVal val="visible"/>
                                      </p:to>
                                    </p:set>
                                    <p:animEffect transition="in" filter="blinds(horizontal)">
                                      <p:cBhvr>
                                        <p:cTn id="68" dur="500"/>
                                        <p:tgtEl>
                                          <p:spTgt spid="204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6">
              <a:lumMod val="20000"/>
              <a:lumOff val="80000"/>
            </a:schemeClr>
          </a:solidFill>
          <a:ln>
            <a:noFill/>
          </a:ln>
          <a:effectLst>
            <a:softEdge rad="112500"/>
          </a:effectLst>
        </p:spPr>
      </p:pic>
      <p:sp>
        <p:nvSpPr>
          <p:cNvPr id="3" name="Flowchart: Punched Tape 2"/>
          <p:cNvSpPr/>
          <p:nvPr/>
        </p:nvSpPr>
        <p:spPr>
          <a:xfrm>
            <a:off x="228600" y="609600"/>
            <a:ext cx="4114800" cy="1173420"/>
          </a:xfrm>
          <a:prstGeom prst="flowChartPunchedTape">
            <a:avLst/>
          </a:prstGeom>
          <a:solidFill>
            <a:schemeClr val="bg1"/>
          </a:solidFill>
          <a:ln w="57150">
            <a:solidFill>
              <a:schemeClr val="accent6">
                <a:lumMod val="20000"/>
                <a:lumOff val="80000"/>
              </a:schemeClr>
            </a:solidFill>
          </a:ln>
        </p:spPr>
        <p:txBody>
          <a:bodyPr wrap="square">
            <a:spAutoFit/>
          </a:bodyPr>
          <a:lstStyle/>
          <a:p>
            <a:pPr lvl="0" eaLnBrk="0" fontAlgn="base" hangingPunct="0">
              <a:spcBef>
                <a:spcPct val="0"/>
              </a:spcBef>
              <a:spcAft>
                <a:spcPct val="0"/>
              </a:spcAft>
            </a:pPr>
            <a:r>
              <a:rPr kumimoji="0" lang="el-GR" sz="20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Τίτλος Κειμένου 1:</a:t>
            </a:r>
            <a:r>
              <a:rPr kumimoji="0" lang="el-GR" sz="2000" b="1" i="0" u="none" strike="noStrike" cap="none" normalizeH="0" dirty="0" smtClean="0">
                <a:ln>
                  <a:noFill/>
                </a:ln>
                <a:solidFill>
                  <a:srgbClr val="00B050"/>
                </a:solidFill>
                <a:effectLst/>
                <a:latin typeface="Calibri" pitchFamily="34" charset="0"/>
                <a:ea typeface="Calibri" pitchFamily="34" charset="0"/>
                <a:cs typeface="Times New Roman" pitchFamily="18" charset="0"/>
              </a:rPr>
              <a:t> </a:t>
            </a:r>
          </a:p>
          <a:p>
            <a:pPr lvl="0" algn="ctr" eaLnBrk="0" fontAlgn="base" hangingPunct="0">
              <a:spcBef>
                <a:spcPct val="0"/>
              </a:spcBef>
              <a:spcAft>
                <a:spcPct val="0"/>
              </a:spcAft>
            </a:pPr>
            <a:r>
              <a:rPr kumimoji="0" lang="el-GR" sz="2000" b="1"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Έχω δύο μωρά</a:t>
            </a:r>
          </a:p>
        </p:txBody>
      </p:sp>
      <p:sp>
        <p:nvSpPr>
          <p:cNvPr id="32769" name="Rectangle 1"/>
          <p:cNvSpPr>
            <a:spLocks noChangeArrowheads="1"/>
          </p:cNvSpPr>
          <p:nvPr/>
        </p:nvSpPr>
        <p:spPr bwMode="auto">
          <a:xfrm>
            <a:off x="304800" y="2388691"/>
            <a:ext cx="5486400" cy="1173420"/>
          </a:xfrm>
          <a:prstGeom prst="flowChartPunchedTape">
            <a:avLst/>
          </a:prstGeom>
          <a:solidFill>
            <a:schemeClr val="bg1"/>
          </a:solidFill>
          <a:ln w="57150">
            <a:solidFill>
              <a:schemeClr val="accent6">
                <a:lumMod val="20000"/>
                <a:lumOff val="8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B050"/>
                </a:solidFill>
                <a:effectLst/>
                <a:latin typeface="Calibri" pitchFamily="34" charset="0"/>
                <a:ea typeface="Times New Roman" pitchFamily="18" charset="0"/>
                <a:cs typeface="Times New Roman" pitchFamily="18" charset="0"/>
              </a:rPr>
              <a:t>Τίτλος Κειμένου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T</a:t>
            </a:r>
            <a:r>
              <a:rPr kumimoji="0" lang="el-GR" sz="2000"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ι λέει το πρόσωπό σου για τον χαρακτήρα σου;</a:t>
            </a:r>
          </a:p>
        </p:txBody>
      </p:sp>
      <p:sp>
        <p:nvSpPr>
          <p:cNvPr id="5" name="Oval Callout 4"/>
          <p:cNvSpPr/>
          <p:nvPr/>
        </p:nvSpPr>
        <p:spPr>
          <a:xfrm>
            <a:off x="5410200" y="685800"/>
            <a:ext cx="3352800" cy="2212848"/>
          </a:xfrm>
          <a:prstGeom prst="wedgeEllipseCallout">
            <a:avLst>
              <a:gd name="adj1" fmla="val 10399"/>
              <a:gd name="adj2" fmla="val 98490"/>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solidFill>
                  <a:schemeClr val="tx2">
                    <a:lumMod val="75000"/>
                  </a:schemeClr>
                </a:solidFill>
              </a:rPr>
              <a:t>Παρατηρώντας τους δύο τίτλους, μπορείτε </a:t>
            </a:r>
            <a:r>
              <a:rPr lang="el-GR" dirty="0">
                <a:solidFill>
                  <a:schemeClr val="tx2">
                    <a:lumMod val="75000"/>
                  </a:schemeClr>
                </a:solidFill>
              </a:rPr>
              <a:t>να φανταστείτε το περιεχόμενο των </a:t>
            </a:r>
            <a:r>
              <a:rPr lang="el-GR" dirty="0" smtClean="0">
                <a:solidFill>
                  <a:schemeClr val="tx2">
                    <a:lumMod val="75000"/>
                  </a:schemeClr>
                </a:solidFill>
              </a:rPr>
              <a:t>κειμένων;    </a:t>
            </a:r>
            <a:endParaRPr lang="en-GB" dirty="0">
              <a:solidFill>
                <a:schemeClr val="tx2">
                  <a:lumMod val="75000"/>
                </a:schemeClr>
              </a:solidFill>
            </a:endParaRPr>
          </a:p>
        </p:txBody>
      </p:sp>
      <p:pic>
        <p:nvPicPr>
          <p:cNvPr id="32771" name="Picture 3" descr="Αποτέλεσμα εικόνας για muppet show old men"/>
          <p:cNvPicPr>
            <a:picLocks noChangeAspect="1" noChangeArrowheads="1"/>
          </p:cNvPicPr>
          <p:nvPr/>
        </p:nvPicPr>
        <p:blipFill>
          <a:blip r:embed="rId3" cstate="print">
            <a:lum bright="20000"/>
          </a:blip>
          <a:srcRect/>
          <a:stretch>
            <a:fillRect/>
          </a:stretch>
        </p:blipFill>
        <p:spPr bwMode="auto">
          <a:xfrm>
            <a:off x="5257800" y="3810000"/>
            <a:ext cx="3657600" cy="2852929"/>
          </a:xfrm>
          <a:prstGeom prst="ellipse">
            <a:avLst/>
          </a:prstGeom>
          <a:ln>
            <a:noFill/>
          </a:ln>
          <a:effectLst>
            <a:softEdge rad="112500"/>
          </a:effectLst>
        </p:spPr>
      </p:pic>
      <p:sp>
        <p:nvSpPr>
          <p:cNvPr id="9" name="Cloud Callout 8"/>
          <p:cNvSpPr/>
          <p:nvPr/>
        </p:nvSpPr>
        <p:spPr>
          <a:xfrm>
            <a:off x="1828800" y="3810000"/>
            <a:ext cx="2743200" cy="1524000"/>
          </a:xfrm>
          <a:prstGeom prst="cloudCallout">
            <a:avLst>
              <a:gd name="adj1" fmla="val 81856"/>
              <a:gd name="adj2" fmla="val 69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solidFill>
                  <a:schemeClr val="tx2">
                    <a:lumMod val="75000"/>
                  </a:schemeClr>
                </a:solidFill>
              </a:rPr>
              <a:t>Μα πώς συνδέονται αυτοί οι τίτλοι;</a:t>
            </a:r>
            <a:endParaRPr lang="en-GB"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025" name="Rectangle 1"/>
          <p:cNvSpPr>
            <a:spLocks noChangeArrowheads="1"/>
          </p:cNvSpPr>
          <p:nvPr/>
        </p:nvSpPr>
        <p:spPr bwMode="auto">
          <a:xfrm>
            <a:off x="609600" y="240270"/>
            <a:ext cx="7848600" cy="62478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lang="el-GR" sz="2000" dirty="0" smtClean="0">
                <a:solidFill>
                  <a:schemeClr val="tx2">
                    <a:lumMod val="75000"/>
                  </a:schemeClr>
                </a:solidFill>
                <a:latin typeface="Calibri" pitchFamily="34" charset="0"/>
                <a:ea typeface="Times New Roman" pitchFamily="18" charset="0"/>
                <a:cs typeface="Calibri" pitchFamily="34" charset="0"/>
              </a:rPr>
              <a:t>Πρέπει</a:t>
            </a: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 να φτιάξουμε ένα σχήμα σε σχέση με τη δομή ενός κειμένου που περιγράφει ένα πρόσωπο.</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lang="el-GR" sz="2000" dirty="0" smtClean="0">
                <a:solidFill>
                  <a:schemeClr val="tx2">
                    <a:lumMod val="75000"/>
                  </a:schemeClr>
                </a:solidFill>
                <a:latin typeface="Calibri" pitchFamily="34" charset="0"/>
                <a:ea typeface="Times New Roman" pitchFamily="18" charset="0"/>
                <a:cs typeface="Calibri" pitchFamily="34" charset="0"/>
              </a:rPr>
              <a:t>Π</a:t>
            </a: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ώς θα ιεραρχήσουμε όλα τα στοιχεία σε αυτό το σχήμα;</a:t>
            </a:r>
          </a:p>
          <a:p>
            <a:pPr marL="0" marR="0" lvl="0" indent="0" algn="l" defTabSz="914400" rtl="0" eaLnBrk="1" fontAlgn="base" latinLnBrk="0" hangingPunct="1">
              <a:lnSpc>
                <a:spcPct val="100000"/>
              </a:lnSpc>
              <a:spcBef>
                <a:spcPct val="0"/>
              </a:spcBef>
              <a:spcAft>
                <a:spcPct val="0"/>
              </a:spcAft>
              <a:buClrTx/>
              <a:buSzTx/>
              <a:tabLst/>
            </a:pPr>
            <a:endParaRPr lang="el-GR" sz="2000" dirty="0" smtClean="0">
              <a:solidFill>
                <a:schemeClr val="tx2">
                  <a:lumMod val="75000"/>
                </a:schemeClr>
              </a:solidFill>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lang="el-GR" sz="2000" dirty="0" smtClean="0">
              <a:solidFill>
                <a:schemeClr val="tx2">
                  <a:lumMod val="75000"/>
                </a:schemeClr>
              </a:solidFill>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lang="el-GR" dirty="0" smtClean="0">
              <a:solidFill>
                <a:schemeClr val="tx2">
                  <a:lumMod val="75000"/>
                </a:schemeClr>
              </a:solidFill>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lang="el-GR" dirty="0" smtClean="0">
              <a:solidFill>
                <a:schemeClr val="tx2">
                  <a:lumMod val="75000"/>
                </a:schemeClr>
              </a:solidFill>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lang="el-GR" dirty="0" smtClean="0">
              <a:solidFill>
                <a:schemeClr val="tx2">
                  <a:lumMod val="75000"/>
                </a:schemeClr>
              </a:solidFill>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a:p>
            <a:pPr fontAlgn="base">
              <a:spcBef>
                <a:spcPct val="0"/>
              </a:spcBef>
              <a:spcAft>
                <a:spcPct val="0"/>
              </a:spcAft>
              <a:buFont typeface="Wingdings" pitchFamily="2" charset="2"/>
              <a:buChar char="q"/>
            </a:pP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Αν </a:t>
            </a:r>
            <a:r>
              <a:rPr lang="el-GR" sz="2000" dirty="0" smtClean="0">
                <a:solidFill>
                  <a:schemeClr val="tx2">
                    <a:lumMod val="75000"/>
                  </a:schemeClr>
                </a:solidFill>
              </a:rPr>
              <a:t>αντιστρεφόταν η Δομή, δηλαδή, αν ξεκινούσε η περιγραφή από τα συναισθήματα και τελείωνε με τα προσωπικά στοιχεία (ηλικία, επάγγελμα, όνομα), θα άλλαζε κάτι στο νόημα του κειμένου;</a:t>
            </a:r>
            <a:endParaRPr lang="en-GB" sz="2000" dirty="0" smtClean="0">
              <a:solidFill>
                <a:schemeClr val="tx2">
                  <a:lumMod val="75000"/>
                </a:schemeClr>
              </a:solidFill>
            </a:endParaRPr>
          </a:p>
          <a:p>
            <a:pPr marL="0" marR="0" lvl="0" indent="0" algn="l"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p:txBody>
      </p:sp>
      <p:sp>
        <p:nvSpPr>
          <p:cNvPr id="1027" name="AutoShape 3"/>
          <p:cNvSpPr>
            <a:spLocks noChangeArrowheads="1"/>
          </p:cNvSpPr>
          <p:nvPr/>
        </p:nvSpPr>
        <p:spPr bwMode="auto">
          <a:xfrm>
            <a:off x="3505200" y="1524000"/>
            <a:ext cx="1447800" cy="9144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l-GR" sz="1600" b="1" i="0" u="none" strike="noStrike" cap="none" normalizeH="0" baseline="0" dirty="0" smtClean="0">
                <a:ln>
                  <a:noFill/>
                </a:ln>
                <a:solidFill>
                  <a:srgbClr val="00B050"/>
                </a:solidFill>
                <a:effectLst/>
                <a:latin typeface="Calibri" pitchFamily="34" charset="0"/>
                <a:cs typeface="Arial" pitchFamily="34" charset="0"/>
              </a:rPr>
              <a:t>1.Ηλικία-Επάγγελμα- Όνομα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50"/>
              </a:solidFill>
              <a:effectLst/>
              <a:latin typeface="Arial" pitchFamily="34" charset="0"/>
              <a:cs typeface="Arial" pitchFamily="34" charset="0"/>
            </a:endParaRPr>
          </a:p>
        </p:txBody>
      </p:sp>
      <p:sp>
        <p:nvSpPr>
          <p:cNvPr id="1028" name="AutoShape 4"/>
          <p:cNvSpPr>
            <a:spLocks noChangeArrowheads="1"/>
          </p:cNvSpPr>
          <p:nvPr/>
        </p:nvSpPr>
        <p:spPr bwMode="auto">
          <a:xfrm>
            <a:off x="5334000" y="2667000"/>
            <a:ext cx="1744663" cy="13652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accent6">
                    <a:lumMod val="75000"/>
                  </a:schemeClr>
                </a:solidFill>
                <a:effectLst/>
                <a:latin typeface="Calibri" pitchFamily="34" charset="0"/>
                <a:cs typeface="Arial" pitchFamily="34" charset="0"/>
              </a:rPr>
              <a:t>2.Εξωτερικά </a:t>
            </a:r>
            <a:r>
              <a:rPr kumimoji="0" lang="en-GB" sz="1600" b="1" i="0" u="none" strike="noStrike" cap="none" normalizeH="0" baseline="0" dirty="0" err="1" smtClean="0">
                <a:ln>
                  <a:noFill/>
                </a:ln>
                <a:solidFill>
                  <a:schemeClr val="accent6">
                    <a:lumMod val="75000"/>
                  </a:schemeClr>
                </a:solidFill>
                <a:effectLst/>
                <a:latin typeface="Calibri" pitchFamily="34" charset="0"/>
                <a:cs typeface="Arial" pitchFamily="34" charset="0"/>
              </a:rPr>
              <a:t>Χαρακτηριστικά</a:t>
            </a:r>
            <a:r>
              <a:rPr kumimoji="0" lang="en-GB" sz="1600" b="1" i="0" u="none" strike="noStrike" cap="none" normalizeH="0" baseline="0" dirty="0" smtClean="0">
                <a:ln>
                  <a:noFill/>
                </a:ln>
                <a:solidFill>
                  <a:schemeClr val="accent6">
                    <a:lumMod val="75000"/>
                  </a:schemeClr>
                </a:solidFill>
                <a:effectLst/>
                <a:latin typeface="Calibri" pitchFamily="34" charset="0"/>
                <a:cs typeface="Arial" pitchFamily="34" charset="0"/>
              </a:rPr>
              <a:t> (</a:t>
            </a:r>
            <a:r>
              <a:rPr kumimoji="0" lang="en-GB" sz="1600" b="1" i="0" u="none" strike="noStrike" cap="none" normalizeH="0" baseline="0" dirty="0" err="1" smtClean="0">
                <a:ln>
                  <a:noFill/>
                </a:ln>
                <a:solidFill>
                  <a:schemeClr val="accent6">
                    <a:lumMod val="75000"/>
                  </a:schemeClr>
                </a:solidFill>
                <a:effectLst/>
                <a:latin typeface="Calibri" pitchFamily="34" charset="0"/>
                <a:cs typeface="Arial" pitchFamily="34" charset="0"/>
              </a:rPr>
              <a:t>πρόσωπο</a:t>
            </a:r>
            <a:r>
              <a:rPr kumimoji="0" lang="en-GB" sz="1600" b="1" i="0" u="none" strike="noStrike" cap="none" normalizeH="0" baseline="0" dirty="0" smtClean="0">
                <a:ln>
                  <a:noFill/>
                </a:ln>
                <a:solidFill>
                  <a:schemeClr val="accent6">
                    <a:lumMod val="75000"/>
                  </a:schemeClr>
                </a:solidFill>
                <a:effectLst/>
                <a:latin typeface="Calibri" pitchFamily="34" charset="0"/>
                <a:cs typeface="Arial" pitchFamily="34" charset="0"/>
              </a:rPr>
              <a:t>, </a:t>
            </a:r>
            <a:r>
              <a:rPr kumimoji="0" lang="en-GB" sz="1600" b="1" i="0" u="none" strike="noStrike" cap="none" normalizeH="0" baseline="0" dirty="0" err="1" smtClean="0">
                <a:ln>
                  <a:noFill/>
                </a:ln>
                <a:solidFill>
                  <a:schemeClr val="accent6">
                    <a:lumMod val="75000"/>
                  </a:schemeClr>
                </a:solidFill>
                <a:effectLst/>
                <a:latin typeface="Calibri" pitchFamily="34" charset="0"/>
                <a:cs typeface="Arial" pitchFamily="34" charset="0"/>
              </a:rPr>
              <a:t>ύψος</a:t>
            </a:r>
            <a:r>
              <a:rPr kumimoji="0" lang="en-GB" sz="1600" b="1" i="0" u="none" strike="noStrike" cap="none" normalizeH="0" baseline="0" dirty="0" smtClean="0">
                <a:ln>
                  <a:noFill/>
                </a:ln>
                <a:solidFill>
                  <a:schemeClr val="accent6">
                    <a:lumMod val="75000"/>
                  </a:schemeClr>
                </a:solidFill>
                <a:effectLst/>
                <a:latin typeface="Calibri" pitchFamily="34" charset="0"/>
                <a:cs typeface="Arial" pitchFamily="34" charset="0"/>
              </a:rPr>
              <a:t>, </a:t>
            </a:r>
            <a:r>
              <a:rPr kumimoji="0" lang="en-GB" sz="1600" b="1" i="0" u="none" strike="noStrike" cap="none" normalizeH="0" baseline="0" dirty="0" err="1" smtClean="0">
                <a:ln>
                  <a:noFill/>
                </a:ln>
                <a:solidFill>
                  <a:schemeClr val="accent6">
                    <a:lumMod val="75000"/>
                  </a:schemeClr>
                </a:solidFill>
                <a:effectLst/>
                <a:latin typeface="Calibri" pitchFamily="34" charset="0"/>
                <a:cs typeface="Arial" pitchFamily="34" charset="0"/>
              </a:rPr>
              <a:t>βάρος</a:t>
            </a:r>
            <a:r>
              <a:rPr kumimoji="0" lang="en-GB" sz="1600" b="1" i="0" u="none" strike="noStrike" cap="none" normalizeH="0" baseline="0" dirty="0" smtClean="0">
                <a:ln>
                  <a:noFill/>
                </a:ln>
                <a:solidFill>
                  <a:schemeClr val="accent6">
                    <a:lumMod val="75000"/>
                  </a:schemeClr>
                </a:solidFill>
                <a:effectLst/>
                <a:latin typeface="Calibri" pitchFamily="34" charset="0"/>
                <a:cs typeface="Arial" pitchFamily="34" charset="0"/>
              </a:rPr>
              <a:t>, </a:t>
            </a:r>
            <a:r>
              <a:rPr kumimoji="0" lang="en-GB" sz="1600" b="1" i="0" u="none" strike="noStrike" cap="none" normalizeH="0" baseline="0" dirty="0" err="1" smtClean="0">
                <a:ln>
                  <a:noFill/>
                </a:ln>
                <a:solidFill>
                  <a:schemeClr val="accent6">
                    <a:lumMod val="75000"/>
                  </a:schemeClr>
                </a:solidFill>
                <a:effectLst/>
                <a:latin typeface="Calibri" pitchFamily="34" charset="0"/>
                <a:cs typeface="Arial" pitchFamily="34" charset="0"/>
              </a:rPr>
              <a:t>ενδυμασία</a:t>
            </a:r>
            <a:r>
              <a:rPr kumimoji="0" lang="en-GB" sz="1600" b="1" i="0" u="none" strike="noStrike" cap="none" normalizeH="0" baseline="0" dirty="0" smtClean="0">
                <a:ln>
                  <a:noFill/>
                </a:ln>
                <a:solidFill>
                  <a:schemeClr val="accent6">
                    <a:lumMod val="75000"/>
                  </a:schemeClr>
                </a:solidFill>
                <a:effectLst/>
                <a:latin typeface="Calibri" pitchFamily="34" charset="0"/>
                <a:cs typeface="Arial" pitchFamily="34" charset="0"/>
              </a:rPr>
              <a:t>)</a:t>
            </a:r>
            <a:endParaRPr kumimoji="0" lang="en-US" sz="20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1029" name="AutoShape 5"/>
          <p:cNvSpPr>
            <a:spLocks noChangeArrowheads="1"/>
          </p:cNvSpPr>
          <p:nvPr/>
        </p:nvSpPr>
        <p:spPr bwMode="auto">
          <a:xfrm>
            <a:off x="3505200" y="4267200"/>
            <a:ext cx="1828800" cy="9144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2">
                    <a:lumMod val="75000"/>
                  </a:schemeClr>
                </a:solidFill>
                <a:effectLst/>
                <a:latin typeface="Calibri" pitchFamily="34" charset="0"/>
                <a:cs typeface="Arial" pitchFamily="34" charset="0"/>
              </a:rPr>
              <a:t>3. </a:t>
            </a:r>
            <a:r>
              <a:rPr kumimoji="0" lang="en-GB" sz="1600" b="1" i="0" u="none" strike="noStrike" cap="none" normalizeH="0" baseline="0" dirty="0" err="1" smtClean="0">
                <a:ln>
                  <a:noFill/>
                </a:ln>
                <a:solidFill>
                  <a:schemeClr val="tx2">
                    <a:lumMod val="75000"/>
                  </a:schemeClr>
                </a:solidFill>
                <a:effectLst/>
                <a:latin typeface="Calibri" pitchFamily="34" charset="0"/>
                <a:cs typeface="Arial" pitchFamily="34" charset="0"/>
              </a:rPr>
              <a:t>Εσωτερικά</a:t>
            </a:r>
            <a:r>
              <a:rPr kumimoji="0" lang="en-GB" sz="1600" b="1" i="0" u="none" strike="noStrike" cap="none" normalizeH="0" baseline="0" dirty="0" smtClean="0">
                <a:ln>
                  <a:noFill/>
                </a:ln>
                <a:solidFill>
                  <a:schemeClr val="tx2">
                    <a:lumMod val="75000"/>
                  </a:schemeClr>
                </a:solidFill>
                <a:effectLst/>
                <a:latin typeface="Calibri" pitchFamily="34" charset="0"/>
                <a:cs typeface="Arial" pitchFamily="34" charset="0"/>
              </a:rPr>
              <a:t> </a:t>
            </a:r>
            <a:r>
              <a:rPr kumimoji="0" lang="en-GB" sz="1600" b="1" i="0" u="none" strike="noStrike" cap="none" normalizeH="0" baseline="0" dirty="0" err="1" smtClean="0">
                <a:ln>
                  <a:noFill/>
                </a:ln>
                <a:solidFill>
                  <a:schemeClr val="tx2">
                    <a:lumMod val="75000"/>
                  </a:schemeClr>
                </a:solidFill>
                <a:effectLst/>
                <a:latin typeface="Calibri" pitchFamily="34" charset="0"/>
                <a:cs typeface="Arial" pitchFamily="34" charset="0"/>
              </a:rPr>
              <a:t>Χαρακτηριστικά</a:t>
            </a:r>
            <a:r>
              <a:rPr kumimoji="0" lang="en-GB" sz="1600" b="1" i="0" u="none" strike="noStrike" cap="none" normalizeH="0" baseline="0" dirty="0" smtClean="0">
                <a:ln>
                  <a:noFill/>
                </a:ln>
                <a:solidFill>
                  <a:schemeClr val="tx2">
                    <a:lumMod val="75000"/>
                  </a:schemeClr>
                </a:solidFill>
                <a:effectLst/>
                <a:latin typeface="Calibri" pitchFamily="34" charset="0"/>
                <a:cs typeface="Arial" pitchFamily="34" charset="0"/>
              </a:rPr>
              <a:t> (</a:t>
            </a:r>
            <a:r>
              <a:rPr kumimoji="0" lang="en-GB" sz="1600" b="1" i="0" u="none" strike="noStrike" cap="none" normalizeH="0" baseline="0" dirty="0" err="1" smtClean="0">
                <a:ln>
                  <a:noFill/>
                </a:ln>
                <a:solidFill>
                  <a:schemeClr val="tx2">
                    <a:lumMod val="75000"/>
                  </a:schemeClr>
                </a:solidFill>
                <a:effectLst/>
                <a:latin typeface="Calibri" pitchFamily="34" charset="0"/>
                <a:cs typeface="Arial" pitchFamily="34" charset="0"/>
              </a:rPr>
              <a:t>συμπεριφορά</a:t>
            </a:r>
            <a:r>
              <a:rPr kumimoji="0" lang="en-GB" sz="1600" b="1" i="0" u="none" strike="noStrike" cap="none" normalizeH="0" baseline="0" dirty="0" smtClean="0">
                <a:ln>
                  <a:noFill/>
                </a:ln>
                <a:solidFill>
                  <a:schemeClr val="tx2">
                    <a:lumMod val="75000"/>
                  </a:schemeClr>
                </a:solidFill>
                <a:effectLst/>
                <a:latin typeface="Calibri" pitchFamily="34" charset="0"/>
                <a:cs typeface="Arial" pitchFamily="34" charset="0"/>
              </a:rPr>
              <a:t>)</a:t>
            </a:r>
            <a:endParaRPr kumimoji="0" lang="en-US" sz="20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1030" name="AutoShape 6"/>
          <p:cNvSpPr>
            <a:spLocks noChangeArrowheads="1"/>
          </p:cNvSpPr>
          <p:nvPr/>
        </p:nvSpPr>
        <p:spPr bwMode="auto">
          <a:xfrm>
            <a:off x="1371600" y="2895600"/>
            <a:ext cx="1781175" cy="9144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l-GR" sz="1600" b="1" i="0" u="none" strike="noStrike" cap="none" normalizeH="0" baseline="0" dirty="0" smtClean="0">
                <a:ln>
                  <a:noFill/>
                </a:ln>
                <a:solidFill>
                  <a:schemeClr val="accent4">
                    <a:lumMod val="75000"/>
                  </a:schemeClr>
                </a:solidFill>
                <a:effectLst/>
                <a:latin typeface="Calibri" pitchFamily="34" charset="0"/>
                <a:cs typeface="Arial" pitchFamily="34" charset="0"/>
              </a:rPr>
              <a:t>4. Συναισθήματα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ight Arrow 9"/>
          <p:cNvSpPr/>
          <p:nvPr/>
        </p:nvSpPr>
        <p:spPr>
          <a:xfrm rot="4318089">
            <a:off x="4168154" y="3912224"/>
            <a:ext cx="381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6414227">
            <a:off x="4114800" y="2590800"/>
            <a:ext cx="381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3276600" y="3200400"/>
            <a:ext cx="381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Σχετική εικόνα"/>
          <p:cNvPicPr>
            <a:picLocks noChangeAspect="1" noChangeArrowheads="1"/>
          </p:cNvPicPr>
          <p:nvPr/>
        </p:nvPicPr>
        <p:blipFill>
          <a:blip r:embed="rId3" cstate="print"/>
          <a:srcRect/>
          <a:stretch>
            <a:fillRect/>
          </a:stretch>
        </p:blipFill>
        <p:spPr bwMode="auto">
          <a:xfrm flipH="1">
            <a:off x="3657600" y="2971800"/>
            <a:ext cx="1257905" cy="914400"/>
          </a:xfrm>
          <a:prstGeom prst="rect">
            <a:avLst/>
          </a:prstGeom>
          <a:noFill/>
        </p:spPr>
      </p:pic>
      <p:sp>
        <p:nvSpPr>
          <p:cNvPr id="9" name="Right Arrow 8"/>
          <p:cNvSpPr/>
          <p:nvPr/>
        </p:nvSpPr>
        <p:spPr>
          <a:xfrm>
            <a:off x="4800600" y="3276600"/>
            <a:ext cx="381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blinds(horizontal)">
                                      <p:cBhvr>
                                        <p:cTn id="12" dur="5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028">
                                            <p:txEl>
                                              <p:pRg st="0" end="0"/>
                                            </p:txEl>
                                          </p:spTgt>
                                        </p:tgtEl>
                                        <p:attrNameLst>
                                          <p:attrName>style.visibility</p:attrName>
                                        </p:attrNameLst>
                                      </p:cBhvr>
                                      <p:to>
                                        <p:strVal val="visible"/>
                                      </p:to>
                                    </p:set>
                                    <p:anim calcmode="lin" valueType="num">
                                      <p:cBhvr>
                                        <p:cTn id="17" dur="500" fill="hold"/>
                                        <p:tgtEl>
                                          <p:spTgt spid="102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9">
                                            <p:txEl>
                                              <p:pRg st="0" end="0"/>
                                            </p:txEl>
                                          </p:spTgt>
                                        </p:tgtEl>
                                        <p:attrNameLst>
                                          <p:attrName>style.visibility</p:attrName>
                                        </p:attrNameLst>
                                      </p:cBhvr>
                                      <p:to>
                                        <p:strVal val="visible"/>
                                      </p:to>
                                    </p:set>
                                    <p:animEffect transition="in" filter="fade">
                                      <p:cBhvr>
                                        <p:cTn id="23" dur="2000"/>
                                        <p:tgtEl>
                                          <p:spTgt spid="102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1030">
                                            <p:txEl>
                                              <p:pRg st="0" end="0"/>
                                            </p:txEl>
                                          </p:spTgt>
                                        </p:tgtEl>
                                        <p:attrNameLst>
                                          <p:attrName>style.visibility</p:attrName>
                                        </p:attrNameLst>
                                      </p:cBhvr>
                                      <p:to>
                                        <p:strVal val="visible"/>
                                      </p:to>
                                    </p:set>
                                    <p:animEffect transition="in" filter="fade">
                                      <p:cBhvr>
                                        <p:cTn id="28" dur="770" decel="100000"/>
                                        <p:tgtEl>
                                          <p:spTgt spid="1030">
                                            <p:txEl>
                                              <p:pRg st="0" end="0"/>
                                            </p:txEl>
                                          </p:spTgt>
                                        </p:tgtEl>
                                      </p:cBhvr>
                                    </p:animEffect>
                                    <p:animScale>
                                      <p:cBhvr>
                                        <p:cTn id="29" dur="770" decel="100000"/>
                                        <p:tgtEl>
                                          <p:spTgt spid="1030">
                                            <p:txEl>
                                              <p:pRg st="0" end="0"/>
                                            </p:txEl>
                                          </p:spTgt>
                                        </p:tgtEl>
                                      </p:cBhvr>
                                      <p:from x="10000" y="10000"/>
                                      <p:to x="200000" y="450000"/>
                                    </p:animScale>
                                    <p:animScale>
                                      <p:cBhvr>
                                        <p:cTn id="30" dur="1230" accel="100000" fill="hold">
                                          <p:stCondLst>
                                            <p:cond delay="770"/>
                                          </p:stCondLst>
                                        </p:cTn>
                                        <p:tgtEl>
                                          <p:spTgt spid="1030">
                                            <p:txEl>
                                              <p:pRg st="0" end="0"/>
                                            </p:txEl>
                                          </p:spTgt>
                                        </p:tgtEl>
                                      </p:cBhvr>
                                      <p:from x="200000" y="450000"/>
                                      <p:to x="100000" y="100000"/>
                                    </p:animScale>
                                    <p:set>
                                      <p:cBhvr>
                                        <p:cTn id="31" dur="770" fill="hold"/>
                                        <p:tgtEl>
                                          <p:spTgt spid="1030">
                                            <p:txEl>
                                              <p:pRg st="0" end="0"/>
                                            </p:txEl>
                                          </p:spTgt>
                                        </p:tgtEl>
                                        <p:attrNameLst>
                                          <p:attrName>ppt_x</p:attrName>
                                        </p:attrNameLst>
                                      </p:cBhvr>
                                      <p:to>
                                        <p:strVal val="(0.5)"/>
                                      </p:to>
                                    </p:set>
                                    <p:anim from="(0.5)" to="(#ppt_x)" calcmode="lin" valueType="num">
                                      <p:cBhvr>
                                        <p:cTn id="32" dur="1230" accel="100000" fill="hold">
                                          <p:stCondLst>
                                            <p:cond delay="770"/>
                                          </p:stCondLst>
                                        </p:cTn>
                                        <p:tgtEl>
                                          <p:spTgt spid="1030">
                                            <p:txEl>
                                              <p:pRg st="0" end="0"/>
                                            </p:txEl>
                                          </p:spTgt>
                                        </p:tgtEl>
                                        <p:attrNameLst>
                                          <p:attrName>ppt_x</p:attrName>
                                        </p:attrNameLst>
                                      </p:cBhvr>
                                    </p:anim>
                                    <p:set>
                                      <p:cBhvr>
                                        <p:cTn id="33" dur="770" fill="hold"/>
                                        <p:tgtEl>
                                          <p:spTgt spid="1030">
                                            <p:txEl>
                                              <p:pRg st="0" end="0"/>
                                            </p:txEl>
                                          </p:spTgt>
                                        </p:tgtEl>
                                        <p:attrNameLst>
                                          <p:attrName>ppt_y</p:attrName>
                                        </p:attrNameLst>
                                      </p:cBhvr>
                                      <p:to>
                                        <p:strVal val="(#ppt_y+0.4)"/>
                                      </p:to>
                                    </p:set>
                                    <p:anim from="(#ppt_y+0.4)" to="(#ppt_y)" calcmode="lin" valueType="num">
                                      <p:cBhvr>
                                        <p:cTn id="34" dur="1230" accel="100000" fill="hold">
                                          <p:stCondLst>
                                            <p:cond delay="770"/>
                                          </p:stCondLst>
                                        </p:cTn>
                                        <p:tgtEl>
                                          <p:spTgt spid="1030">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122" name="Rectangle 2"/>
          <p:cNvSpPr>
            <a:spLocks noChangeArrowheads="1"/>
          </p:cNvSpPr>
          <p:nvPr/>
        </p:nvSpPr>
        <p:spPr bwMode="auto">
          <a:xfrm>
            <a:off x="304800" y="189757"/>
            <a:ext cx="8153400" cy="150810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Calibri" pitchFamily="34" charset="0"/>
              </a:rPr>
              <a:t>Κατ’ οίκον εργασία (επιλογή)</a:t>
            </a:r>
            <a:endParaRPr kumimoji="0" lang="en-GB"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1. Να συμπληρώσετε τα κενά με σαφήνεια και ακρίβεια, ώστε να βοηθήσετε στον εντοπισμό των δύο ηλικιωμένων:</a:t>
            </a:r>
            <a:endParaRPr kumimoji="0" lang="en-GB" sz="16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1" name="AutoShape 1"/>
          <p:cNvSpPr>
            <a:spLocks noChangeArrowheads="1"/>
          </p:cNvSpPr>
          <p:nvPr/>
        </p:nvSpPr>
        <p:spPr bwMode="auto">
          <a:xfrm>
            <a:off x="304800" y="1447800"/>
            <a:ext cx="3390900" cy="992188"/>
          </a:xfrm>
          <a:prstGeom prst="flowChartPunchedTape">
            <a:avLst/>
          </a:prstGeom>
          <a:solidFill>
            <a:srgbClr val="FF5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ΕΞΑΦΑΝΙΣΗ  ΗΛΙΚΙΩΜΕΝΩΝ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 name="AutoShape 6"/>
          <p:cNvSpPr>
            <a:spLocks noChangeArrowheads="1"/>
          </p:cNvSpPr>
          <p:nvPr/>
        </p:nvSpPr>
        <p:spPr bwMode="auto">
          <a:xfrm>
            <a:off x="5791200" y="1905000"/>
            <a:ext cx="2030412" cy="9144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rgbClr val="4F6228"/>
                </a:solidFill>
                <a:effectLst/>
                <a:latin typeface="Segoe Script" pitchFamily="66"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l-GR" sz="1100" dirty="0" smtClean="0">
                <a:solidFill>
                  <a:srgbClr val="4F6228"/>
                </a:solidFill>
                <a:latin typeface="Segoe Script" pitchFamily="66" charset="0"/>
                <a:ea typeface="Calibri" pitchFamily="34" charset="0"/>
                <a:cs typeface="Times New Roman" pitchFamily="18" charset="0"/>
              </a:rPr>
              <a:t>              </a:t>
            </a:r>
            <a:r>
              <a:rPr kumimoji="0" lang="el-GR" sz="1400" b="1" i="0" u="none" strike="noStrike" cap="none" normalizeH="0" baseline="0" dirty="0" smtClean="0">
                <a:ln>
                  <a:noFill/>
                </a:ln>
                <a:solidFill>
                  <a:schemeClr val="accent3">
                    <a:lumMod val="75000"/>
                  </a:schemeClr>
                </a:solidFill>
                <a:effectLst/>
                <a:latin typeface="Segoe Script" pitchFamily="66" charset="0"/>
                <a:ea typeface="Calibri" pitchFamily="34" charset="0"/>
                <a:cs typeface="Times New Roman" pitchFamily="18" charset="0"/>
              </a:rPr>
              <a:t>ΓΡΑΜΜΗ </a:t>
            </a:r>
            <a:endParaRPr kumimoji="0" lang="el-GR" sz="900" b="1"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accent3">
                    <a:lumMod val="75000"/>
                  </a:schemeClr>
                </a:solidFill>
                <a:effectLst/>
                <a:latin typeface="Segoe Script" pitchFamily="66" charset="0"/>
                <a:ea typeface="Calibri" pitchFamily="34" charset="0"/>
                <a:cs typeface="Times New Roman" pitchFamily="18" charset="0"/>
              </a:rPr>
              <a:t>ΒΟΗΘΕΙΑΣ</a:t>
            </a:r>
            <a:endParaRPr kumimoji="0" lang="el-GR" sz="900" b="1"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pic>
        <p:nvPicPr>
          <p:cNvPr id="5127" name="Picture 12" descr="Αποτέλεσμα εικόνας για τηλεφωνο logo"/>
          <p:cNvPicPr>
            <a:picLocks noChangeAspect="1" noChangeArrowheads="1"/>
          </p:cNvPicPr>
          <p:nvPr/>
        </p:nvPicPr>
        <p:blipFill>
          <a:blip r:embed="rId3" cstate="print"/>
          <a:srcRect/>
          <a:stretch>
            <a:fillRect/>
          </a:stretch>
        </p:blipFill>
        <p:spPr bwMode="auto">
          <a:xfrm>
            <a:off x="6019800" y="2057400"/>
            <a:ext cx="619125" cy="615950"/>
          </a:xfrm>
          <a:prstGeom prst="rect">
            <a:avLst/>
          </a:prstGeom>
          <a:noFill/>
        </p:spPr>
      </p:pic>
      <p:pic>
        <p:nvPicPr>
          <p:cNvPr id="5125" name="Picture 15" descr="Αποτέλεσμα εικόνας για μαπετ σοου παππουδες"/>
          <p:cNvPicPr>
            <a:picLocks noChangeAspect="1" noChangeArrowheads="1"/>
          </p:cNvPicPr>
          <p:nvPr/>
        </p:nvPicPr>
        <p:blipFill>
          <a:blip r:embed="rId4" cstate="print"/>
          <a:srcRect/>
          <a:stretch>
            <a:fillRect/>
          </a:stretch>
        </p:blipFill>
        <p:spPr bwMode="auto">
          <a:xfrm>
            <a:off x="685800" y="2971800"/>
            <a:ext cx="2590800" cy="2971800"/>
          </a:xfrm>
          <a:prstGeom prst="rect">
            <a:avLst/>
          </a:prstGeom>
          <a:noFill/>
        </p:spPr>
      </p:pic>
      <p:sp>
        <p:nvSpPr>
          <p:cNvPr id="5130"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52975" algn="l"/>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52975" algn="l"/>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5131" name="Rectangle 11"/>
          <p:cNvSpPr>
            <a:spLocks noChangeArrowheads="1"/>
          </p:cNvSpPr>
          <p:nvPr/>
        </p:nvSpPr>
        <p:spPr bwMode="auto">
          <a:xfrm>
            <a:off x="762000" y="2475324"/>
            <a:ext cx="3048000" cy="442674"/>
          </a:xfrm>
          <a:prstGeom prst="round2Diag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1600" b="1"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ΜΠΟΡΕΙΤΕ ΝΑ ΒΟΗΘΗΣΕΤΕ</a:t>
            </a:r>
            <a:r>
              <a:rPr kumimoji="0" lang="el-GR" sz="2000" b="1"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a:t>
            </a:r>
            <a:endParaRPr kumimoji="0" lang="el-GR" sz="20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3276600" y="2971800"/>
          <a:ext cx="5486400" cy="3005328"/>
        </p:xfrm>
        <a:graphic>
          <a:graphicData uri="http://schemas.openxmlformats.org/drawingml/2006/table">
            <a:tbl>
              <a:tblPr>
                <a:tableStyleId>{35758FB7-9AC5-4552-8A53-C91805E547FA}</a:tableStyleId>
              </a:tblPr>
              <a:tblGrid>
                <a:gridCol w="2699702"/>
                <a:gridCol w="2786698"/>
              </a:tblGrid>
              <a:tr h="0">
                <a:tc gridSpan="2">
                  <a:txBody>
                    <a:bodyPr/>
                    <a:lstStyle/>
                    <a:p>
                      <a:pPr algn="ctr">
                        <a:lnSpc>
                          <a:spcPct val="115000"/>
                        </a:lnSpc>
                        <a:spcAft>
                          <a:spcPts val="1000"/>
                        </a:spcAft>
                      </a:pPr>
                      <a:r>
                        <a:rPr lang="el-GR" sz="1800" b="1" dirty="0" err="1">
                          <a:solidFill>
                            <a:schemeClr val="tx2">
                              <a:lumMod val="75000"/>
                            </a:schemeClr>
                          </a:solidFill>
                        </a:rPr>
                        <a:t>Στάτλερ</a:t>
                      </a:r>
                      <a:r>
                        <a:rPr lang="el-GR" sz="1800" b="1" dirty="0">
                          <a:solidFill>
                            <a:schemeClr val="tx2">
                              <a:lumMod val="75000"/>
                            </a:schemeClr>
                          </a:solidFill>
                        </a:rPr>
                        <a:t> και </a:t>
                      </a:r>
                      <a:r>
                        <a:rPr lang="el-GR" sz="1800" b="1" dirty="0" err="1">
                          <a:solidFill>
                            <a:schemeClr val="tx2">
                              <a:lumMod val="75000"/>
                            </a:schemeClr>
                          </a:solidFill>
                        </a:rPr>
                        <a:t>Γουόλντορφ</a:t>
                      </a:r>
                      <a:endParaRPr lang="en-GB" sz="1400" b="1" dirty="0">
                        <a:solidFill>
                          <a:schemeClr val="tx2">
                            <a:lumMod val="75000"/>
                          </a:schemeClr>
                        </a:solidFill>
                        <a:latin typeface="Calibri"/>
                        <a:ea typeface="Calibri"/>
                        <a:cs typeface="Times New Roman"/>
                      </a:endParaRPr>
                    </a:p>
                  </a:txBody>
                  <a:tcPr marL="68580" marR="68580" marT="0" marB="0">
                    <a:solidFill>
                      <a:schemeClr val="accent4">
                        <a:lumMod val="20000"/>
                        <a:lumOff val="80000"/>
                      </a:schemeClr>
                    </a:solidFill>
                  </a:tcPr>
                </a:tc>
                <a:tc hMerge="1">
                  <a:txBody>
                    <a:bodyPr/>
                    <a:lstStyle/>
                    <a:p>
                      <a:endParaRPr lang="en-GB"/>
                    </a:p>
                  </a:txBody>
                  <a:tcPr/>
                </a:tc>
              </a:tr>
              <a:tr h="2536825">
                <a:tc>
                  <a:txBody>
                    <a:bodyPr/>
                    <a:lstStyle/>
                    <a:p>
                      <a:pPr algn="l">
                        <a:lnSpc>
                          <a:spcPct val="115000"/>
                        </a:lnSpc>
                        <a:spcAft>
                          <a:spcPts val="1000"/>
                        </a:spcAft>
                      </a:pPr>
                      <a:endParaRPr lang="el-GR" sz="1400" b="1" dirty="0">
                        <a:solidFill>
                          <a:schemeClr val="tx2">
                            <a:lumMod val="75000"/>
                          </a:schemeClr>
                        </a:solidFill>
                      </a:endParaRPr>
                    </a:p>
                    <a:p>
                      <a:pPr algn="l">
                        <a:lnSpc>
                          <a:spcPct val="115000"/>
                        </a:lnSpc>
                        <a:spcAft>
                          <a:spcPts val="1000"/>
                        </a:spcAft>
                      </a:pPr>
                      <a:r>
                        <a:rPr lang="el-GR" sz="1600" b="1" dirty="0">
                          <a:solidFill>
                            <a:schemeClr val="tx2">
                              <a:lumMod val="75000"/>
                            </a:schemeClr>
                          </a:solidFill>
                        </a:rPr>
                        <a:t>Ηλικία: ……………………………..</a:t>
                      </a:r>
                      <a:endParaRPr lang="en-GB" sz="1400" b="1" dirty="0">
                        <a:solidFill>
                          <a:schemeClr val="tx2">
                            <a:lumMod val="75000"/>
                          </a:schemeClr>
                        </a:solidFill>
                      </a:endParaRPr>
                    </a:p>
                    <a:p>
                      <a:pPr algn="l">
                        <a:lnSpc>
                          <a:spcPct val="115000"/>
                        </a:lnSpc>
                        <a:spcAft>
                          <a:spcPts val="1000"/>
                        </a:spcAft>
                      </a:pPr>
                      <a:r>
                        <a:rPr lang="el-GR" sz="1600" b="1" dirty="0">
                          <a:solidFill>
                            <a:schemeClr val="tx2">
                              <a:lumMod val="75000"/>
                            </a:schemeClr>
                          </a:solidFill>
                        </a:rPr>
                        <a:t>Εξαφανίστηκαν:……………….</a:t>
                      </a:r>
                      <a:endParaRPr lang="en-GB" sz="1400" b="1" dirty="0">
                        <a:solidFill>
                          <a:schemeClr val="tx2">
                            <a:lumMod val="75000"/>
                          </a:schemeClr>
                        </a:solidFill>
                      </a:endParaRPr>
                    </a:p>
                    <a:p>
                      <a:pPr algn="l">
                        <a:lnSpc>
                          <a:spcPct val="115000"/>
                        </a:lnSpc>
                        <a:spcAft>
                          <a:spcPts val="1000"/>
                        </a:spcAft>
                      </a:pPr>
                      <a:r>
                        <a:rPr lang="el-GR" sz="1600" b="1" dirty="0">
                          <a:solidFill>
                            <a:schemeClr val="tx2">
                              <a:lumMod val="75000"/>
                            </a:schemeClr>
                          </a:solidFill>
                        </a:rPr>
                        <a:t>Από:………………………………..</a:t>
                      </a:r>
                      <a:endParaRPr lang="en-GB" sz="1400" b="1" dirty="0">
                        <a:solidFill>
                          <a:schemeClr val="tx2">
                            <a:lumMod val="75000"/>
                          </a:schemeClr>
                        </a:solidFill>
                      </a:endParaRPr>
                    </a:p>
                    <a:p>
                      <a:pPr algn="l">
                        <a:lnSpc>
                          <a:spcPct val="115000"/>
                        </a:lnSpc>
                        <a:spcAft>
                          <a:spcPts val="1000"/>
                        </a:spcAft>
                      </a:pPr>
                      <a:r>
                        <a:rPr lang="el-GR" sz="1600" b="1" dirty="0">
                          <a:solidFill>
                            <a:schemeClr val="tx2">
                              <a:lumMod val="75000"/>
                            </a:schemeClr>
                          </a:solidFill>
                        </a:rPr>
                        <a:t>Μάτια:…………………………….</a:t>
                      </a:r>
                      <a:endParaRPr lang="en-GB" sz="1400" b="1" dirty="0">
                        <a:solidFill>
                          <a:schemeClr val="tx2">
                            <a:lumMod val="75000"/>
                          </a:schemeClr>
                        </a:solidFill>
                      </a:endParaRPr>
                    </a:p>
                    <a:p>
                      <a:pPr algn="l">
                        <a:lnSpc>
                          <a:spcPct val="115000"/>
                        </a:lnSpc>
                        <a:spcAft>
                          <a:spcPts val="1000"/>
                        </a:spcAft>
                      </a:pPr>
                      <a:r>
                        <a:rPr lang="el-GR" sz="1600" b="1" dirty="0">
                          <a:solidFill>
                            <a:schemeClr val="tx2">
                              <a:lumMod val="75000"/>
                            </a:schemeClr>
                          </a:solidFill>
                        </a:rPr>
                        <a:t>Ύψος: ……………………………..</a:t>
                      </a:r>
                      <a:endParaRPr lang="en-GB" sz="1400" b="1" dirty="0">
                        <a:solidFill>
                          <a:schemeClr val="tx2">
                            <a:lumMod val="75000"/>
                          </a:schemeClr>
                        </a:solidFill>
                      </a:endParaRPr>
                    </a:p>
                    <a:p>
                      <a:pPr algn="l">
                        <a:lnSpc>
                          <a:spcPct val="115000"/>
                        </a:lnSpc>
                        <a:spcAft>
                          <a:spcPts val="1000"/>
                        </a:spcAft>
                      </a:pPr>
                      <a:r>
                        <a:rPr lang="el-GR" sz="1600" b="1" dirty="0">
                          <a:solidFill>
                            <a:schemeClr val="tx2">
                              <a:lumMod val="75000"/>
                            </a:schemeClr>
                          </a:solidFill>
                        </a:rPr>
                        <a:t>Βάρος: …………………………..</a:t>
                      </a:r>
                      <a:endParaRPr lang="en-GB" sz="1400" b="1" dirty="0">
                        <a:solidFill>
                          <a:schemeClr val="tx2">
                            <a:lumMod val="75000"/>
                          </a:schemeClr>
                        </a:solidFill>
                        <a:latin typeface="Calibri"/>
                        <a:ea typeface="Calibri"/>
                        <a:cs typeface="Times New Roman"/>
                      </a:endParaRPr>
                    </a:p>
                  </a:txBody>
                  <a:tcPr marL="68580" marR="68580" marT="0" marB="0">
                    <a:solidFill>
                      <a:srgbClr val="FFFFCC"/>
                    </a:solidFill>
                  </a:tcPr>
                </a:tc>
                <a:tc>
                  <a:txBody>
                    <a:bodyPr/>
                    <a:lstStyle/>
                    <a:p>
                      <a:pPr algn="l">
                        <a:lnSpc>
                          <a:spcPct val="115000"/>
                        </a:lnSpc>
                        <a:spcAft>
                          <a:spcPts val="1000"/>
                        </a:spcAft>
                      </a:pPr>
                      <a:endParaRPr lang="el-GR" sz="1400" b="1" dirty="0">
                        <a:solidFill>
                          <a:schemeClr val="tx2">
                            <a:lumMod val="75000"/>
                          </a:schemeClr>
                        </a:solidFill>
                      </a:endParaRPr>
                    </a:p>
                    <a:p>
                      <a:pPr algn="l">
                        <a:lnSpc>
                          <a:spcPct val="115000"/>
                        </a:lnSpc>
                        <a:spcAft>
                          <a:spcPts val="1000"/>
                        </a:spcAft>
                      </a:pPr>
                      <a:r>
                        <a:rPr lang="el-GR" sz="1600" b="1" dirty="0">
                          <a:solidFill>
                            <a:schemeClr val="tx2">
                              <a:lumMod val="75000"/>
                            </a:schemeClr>
                          </a:solidFill>
                        </a:rPr>
                        <a:t>Την ημέρα που εξαφανίστηκαν</a:t>
                      </a:r>
                      <a:endParaRPr lang="en-GB" sz="1400" b="1" dirty="0">
                        <a:solidFill>
                          <a:schemeClr val="tx2">
                            <a:lumMod val="75000"/>
                          </a:schemeClr>
                        </a:solidFill>
                      </a:endParaRPr>
                    </a:p>
                    <a:p>
                      <a:pPr algn="l">
                        <a:lnSpc>
                          <a:spcPct val="115000"/>
                        </a:lnSpc>
                        <a:spcAft>
                          <a:spcPts val="1000"/>
                        </a:spcAft>
                      </a:pPr>
                      <a:r>
                        <a:rPr lang="el-GR" sz="1400" b="1" dirty="0">
                          <a:solidFill>
                            <a:schemeClr val="tx2">
                              <a:lumMod val="75000"/>
                            </a:schemeClr>
                          </a:solidFill>
                        </a:rPr>
                        <a:t>…………………………………………………..</a:t>
                      </a:r>
                      <a:endParaRPr lang="en-GB" sz="1400" b="1" dirty="0">
                        <a:solidFill>
                          <a:schemeClr val="tx2">
                            <a:lumMod val="75000"/>
                          </a:schemeClr>
                        </a:solidFill>
                      </a:endParaRPr>
                    </a:p>
                    <a:p>
                      <a:pPr algn="l">
                        <a:lnSpc>
                          <a:spcPct val="115000"/>
                        </a:lnSpc>
                        <a:spcAft>
                          <a:spcPts val="1000"/>
                        </a:spcAft>
                      </a:pPr>
                      <a:r>
                        <a:rPr lang="el-GR" sz="1400" b="1" dirty="0">
                          <a:solidFill>
                            <a:schemeClr val="tx2">
                              <a:lumMod val="75000"/>
                            </a:schemeClr>
                          </a:solidFill>
                        </a:rPr>
                        <a:t>…………………………………………………..</a:t>
                      </a:r>
                      <a:endParaRPr lang="en-GB" sz="1400" b="1" dirty="0">
                        <a:solidFill>
                          <a:schemeClr val="tx2">
                            <a:lumMod val="75000"/>
                          </a:schemeClr>
                        </a:solidFill>
                      </a:endParaRPr>
                    </a:p>
                    <a:p>
                      <a:pPr algn="l">
                        <a:lnSpc>
                          <a:spcPct val="115000"/>
                        </a:lnSpc>
                        <a:spcAft>
                          <a:spcPts val="1000"/>
                        </a:spcAft>
                      </a:pPr>
                      <a:r>
                        <a:rPr lang="el-GR" sz="1400" b="1" dirty="0">
                          <a:solidFill>
                            <a:schemeClr val="tx2">
                              <a:lumMod val="75000"/>
                            </a:schemeClr>
                          </a:solidFill>
                        </a:rPr>
                        <a:t>…………………………………………………..</a:t>
                      </a:r>
                      <a:endParaRPr lang="en-GB" sz="1400" b="1" dirty="0">
                        <a:solidFill>
                          <a:schemeClr val="tx2">
                            <a:lumMod val="75000"/>
                          </a:schemeClr>
                        </a:solidFill>
                      </a:endParaRPr>
                    </a:p>
                    <a:p>
                      <a:pPr algn="l">
                        <a:lnSpc>
                          <a:spcPct val="115000"/>
                        </a:lnSpc>
                        <a:spcAft>
                          <a:spcPts val="1000"/>
                        </a:spcAft>
                      </a:pPr>
                      <a:r>
                        <a:rPr lang="el-GR" sz="1400" b="1" dirty="0">
                          <a:solidFill>
                            <a:schemeClr val="tx2">
                              <a:lumMod val="75000"/>
                            </a:schemeClr>
                          </a:solidFill>
                        </a:rPr>
                        <a:t>…………………………………………………..</a:t>
                      </a:r>
                      <a:endParaRPr lang="en-GB" sz="1400" b="1" dirty="0">
                        <a:solidFill>
                          <a:schemeClr val="tx2">
                            <a:lumMod val="75000"/>
                          </a:schemeClr>
                        </a:solidFill>
                      </a:endParaRPr>
                    </a:p>
                    <a:p>
                      <a:pPr algn="l">
                        <a:lnSpc>
                          <a:spcPct val="115000"/>
                        </a:lnSpc>
                        <a:spcAft>
                          <a:spcPts val="1000"/>
                        </a:spcAft>
                      </a:pPr>
                      <a:r>
                        <a:rPr lang="el-GR" sz="1400" b="1" dirty="0">
                          <a:solidFill>
                            <a:schemeClr val="tx2">
                              <a:lumMod val="75000"/>
                            </a:schemeClr>
                          </a:solidFill>
                        </a:rPr>
                        <a:t>…………………………………………………..</a:t>
                      </a:r>
                      <a:endParaRPr lang="en-GB" sz="1400" b="1" dirty="0">
                        <a:solidFill>
                          <a:schemeClr val="tx2">
                            <a:lumMod val="75000"/>
                          </a:schemeClr>
                        </a:solidFill>
                        <a:latin typeface="Calibri"/>
                        <a:ea typeface="Calibri"/>
                        <a:cs typeface="Times New Roman"/>
                      </a:endParaRPr>
                    </a:p>
                  </a:txBody>
                  <a:tcPr marL="68580" marR="68580" marT="0" marB="0">
                    <a:solidFill>
                      <a:srgbClr val="FFFFCC"/>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097" name="Rectangle 1"/>
          <p:cNvSpPr>
            <a:spLocks noChangeArrowheads="1"/>
          </p:cNvSpPr>
          <p:nvPr/>
        </p:nvSpPr>
        <p:spPr bwMode="auto">
          <a:xfrm>
            <a:off x="457200" y="454224"/>
            <a:ext cx="8153400" cy="574003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200" i="0" u="none" strike="noStrike" cap="none" normalizeH="0" baseline="0" dirty="0" smtClean="0">
                <a:ln>
                  <a:noFill/>
                </a:ln>
                <a:solidFill>
                  <a:srgbClr val="984806"/>
                </a:solidFill>
                <a:effectLst/>
                <a:latin typeface="Calibri" pitchFamily="34" charset="0"/>
                <a:ea typeface="Times New Roman" pitchFamily="18" charset="0"/>
                <a:cs typeface="Times New Roman" pitchFamily="18" charset="0"/>
              </a:rPr>
              <a:t>Απαραίτητα στοιχεία για τον εντοπισμό των ηλικιωμένων:</a:t>
            </a:r>
            <a:r>
              <a:rPr kumimoji="0" lang="en-GB" sz="1400" b="0" i="0" u="none" strike="noStrike" cap="none" normalizeH="0" baseline="0" dirty="0" smtClean="0">
                <a:ln>
                  <a:noFill/>
                </a:ln>
                <a:solidFill>
                  <a:srgbClr val="984806"/>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Η ηλικία του </a:t>
            </a:r>
            <a:r>
              <a:rPr kumimoji="0" lang="el-GR" sz="2000" i="0" u="none" strike="noStrike" cap="none" normalizeH="0" baseline="0" dirty="0" err="1" smtClean="0">
                <a:ln>
                  <a:noFill/>
                </a:ln>
                <a:solidFill>
                  <a:schemeClr val="tx2">
                    <a:lumMod val="75000"/>
                  </a:schemeClr>
                </a:solidFill>
                <a:effectLst/>
                <a:latin typeface="Calibri" pitchFamily="34" charset="0"/>
                <a:ea typeface="Times New Roman" pitchFamily="18" charset="0"/>
                <a:cs typeface="Times New Roman" pitchFamily="18" charset="0"/>
              </a:rPr>
              <a:t>εξαφανισθέντος</a:t>
            </a:r>
            <a:r>
              <a:rPr kumimoji="0" lang="el-GR"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ηλικιωμένου (60+).</a:t>
            </a:r>
            <a:endParaRPr kumimoji="0" lang="en-GB" sz="110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Ο ηλικιωμένος να αντιμετωπίζει σοβαρό πρόβλημα στην υγεία του.</a:t>
            </a:r>
            <a:endParaRPr kumimoji="0" lang="en-GB" sz="110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Σαφείς ενδείξεις ότι ο ηλικιωμένος βρίσκεται σε κίνδυνο (πχ. λόγω αδυναμίας λήψης φαρμάκων σημαντικών για την υγεία του ή τη ζωή του).</a:t>
            </a:r>
            <a:endParaRPr kumimoji="0" lang="en-GB" sz="110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Πού εθεάθη την τελευταία φορά.</a:t>
            </a:r>
            <a:endParaRPr kumimoji="0" lang="en-GB" sz="110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Τι φορούσε την τελευταία φορά που εξαφανίστηκε.</a:t>
            </a:r>
            <a:endParaRPr kumimoji="0" lang="en-GB"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smtClean="0">
              <a:solidFill>
                <a:schemeClr val="tx2">
                  <a:lumMod val="75000"/>
                </a:schemeClr>
              </a:solidFill>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smtClean="0">
              <a:solidFill>
                <a:schemeClr val="tx2">
                  <a:lumMod val="75000"/>
                </a:schemeClr>
              </a:solidFill>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smtClean="0">
              <a:solidFill>
                <a:schemeClr val="tx2">
                  <a:lumMod val="75000"/>
                </a:schemeClr>
              </a:solidFill>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F243E"/>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000" b="1" dirty="0" smtClean="0">
              <a:solidFill>
                <a:srgbClr val="0F243E"/>
              </a:solidFill>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Αποτέλεσμα εικόνας για mapet show"/>
          <p:cNvPicPr>
            <a:picLocks noChangeAspect="1" noChangeArrowheads="1"/>
          </p:cNvPicPr>
          <p:nvPr/>
        </p:nvPicPr>
        <p:blipFill>
          <a:blip r:embed="rId3" cstate="print"/>
          <a:srcRect/>
          <a:stretch>
            <a:fillRect/>
          </a:stretch>
        </p:blipFill>
        <p:spPr bwMode="auto">
          <a:xfrm>
            <a:off x="2514600" y="3733800"/>
            <a:ext cx="3562350" cy="23812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073" name="Rectangle 1"/>
          <p:cNvSpPr>
            <a:spLocks noChangeArrowheads="1"/>
          </p:cNvSpPr>
          <p:nvPr/>
        </p:nvSpPr>
        <p:spPr bwMode="auto">
          <a:xfrm>
            <a:off x="228600" y="940993"/>
            <a:ext cx="3124200" cy="456278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Calibri" pitchFamily="34" charset="0"/>
                <a:cs typeface="Times New Roman" pitchFamily="18" charset="0"/>
              </a:rPr>
              <a:t>2 . Να επιλέξεις ένα από τα τρία πιο κάτω ερωτήματα:</a:t>
            </a:r>
            <a:endParaRPr kumimoji="0" lang="en-GB" sz="1050" b="0" i="0" u="none" strike="noStrike" cap="none" normalizeH="0" baseline="0" dirty="0" smtClean="0">
              <a:ln>
                <a:noFill/>
              </a:ln>
              <a:solidFill>
                <a:schemeClr val="tx2">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Calibri" pitchFamily="34" charset="0"/>
                <a:cs typeface="Times New Roman" pitchFamily="18" charset="0"/>
              </a:rPr>
              <a:t>α)Αφού συμπληρώσεις τον πιο κάτω πίνακα, να γράψεις τέσσερις προτάσεις για κάθε στοιχείο του πίνακα, εξηγώντας τι ακριβώς βλέπεις στη</a:t>
            </a:r>
            <a:r>
              <a:rPr kumimoji="0" lang="el-GR" sz="2000" b="0" i="0" u="none" strike="noStrike" cap="none" normalizeH="0" dirty="0" smtClean="0">
                <a:ln>
                  <a:noFill/>
                </a:ln>
                <a:solidFill>
                  <a:schemeClr val="tx2">
                    <a:lumMod val="75000"/>
                  </a:schemeClr>
                </a:solidFill>
                <a:effectLst/>
                <a:ea typeface="Calibri" pitchFamily="34" charset="0"/>
                <a:cs typeface="Times New Roman" pitchFamily="18" charset="0"/>
              </a:rPr>
              <a:t> διπλανή</a:t>
            </a:r>
            <a:r>
              <a:rPr kumimoji="0" lang="el-GR" sz="2000" b="0" i="0" u="none" strike="noStrike" cap="none" normalizeH="0" baseline="0" dirty="0" smtClean="0">
                <a:ln>
                  <a:noFill/>
                </a:ln>
                <a:solidFill>
                  <a:schemeClr val="tx2">
                    <a:lumMod val="75000"/>
                  </a:schemeClr>
                </a:solidFill>
                <a:effectLst/>
                <a:ea typeface="Calibri" pitchFamily="34" charset="0"/>
                <a:cs typeface="Times New Roman" pitchFamily="18" charset="0"/>
              </a:rPr>
              <a:t> φωτογραφία. Στη συνέχεια, να παρατηρήσεις ξανά τη φωτογραφία και να γράψεις μια πρόταση, εκφράζοντας τα όσα νιώθεις.</a:t>
            </a:r>
            <a:endParaRPr kumimoji="0" lang="en-GB" sz="2000" b="0" i="0" u="none" strike="noStrike" cap="none" normalizeH="0" baseline="0" dirty="0" smtClean="0">
              <a:ln>
                <a:noFill/>
              </a:ln>
              <a:solidFill>
                <a:schemeClr val="tx2">
                  <a:lumMod val="75000"/>
                </a:schemeClr>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dirty="0" smtClean="0">
              <a:ln>
                <a:noFill/>
              </a:ln>
              <a:solidFill>
                <a:schemeClr val="tx2">
                  <a:lumMod val="75000"/>
                </a:schemeClr>
              </a:solidFill>
              <a:effectLst/>
              <a:cs typeface="Arial" pitchFamily="34" charset="0"/>
            </a:endParaRPr>
          </a:p>
        </p:txBody>
      </p:sp>
      <p:graphicFrame>
        <p:nvGraphicFramePr>
          <p:cNvPr id="5" name="Table 4"/>
          <p:cNvGraphicFramePr>
            <a:graphicFrameLocks noGrp="1"/>
          </p:cNvGraphicFramePr>
          <p:nvPr/>
        </p:nvGraphicFramePr>
        <p:xfrm>
          <a:off x="3352800" y="3733800"/>
          <a:ext cx="5562600" cy="2301241"/>
        </p:xfrm>
        <a:graphic>
          <a:graphicData uri="http://schemas.openxmlformats.org/drawingml/2006/table">
            <a:tbl>
              <a:tblPr/>
              <a:tblGrid>
                <a:gridCol w="2755973"/>
                <a:gridCol w="2806627"/>
              </a:tblGrid>
              <a:tr h="255693">
                <a:tc>
                  <a:txBody>
                    <a:bodyPr/>
                    <a:lstStyle/>
                    <a:p>
                      <a:pPr algn="l"/>
                      <a:endParaRPr lang="el-GR"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l-GR" sz="1600" b="1" dirty="0">
                          <a:solidFill>
                            <a:schemeClr val="tx2">
                              <a:lumMod val="75000"/>
                            </a:schemeClr>
                          </a:solidFill>
                          <a:latin typeface="Calibri"/>
                          <a:ea typeface="Times New Roman"/>
                          <a:cs typeface="Times New Roman"/>
                        </a:rPr>
                        <a:t>Τι μπορείς να δεις;</a:t>
                      </a:r>
                      <a:endParaRPr lang="en-GB" sz="12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11387">
                <a:tc>
                  <a:txBody>
                    <a:bodyPr/>
                    <a:lstStyle/>
                    <a:p>
                      <a:pPr algn="l"/>
                      <a:r>
                        <a:rPr lang="el-GR" sz="1600" dirty="0">
                          <a:solidFill>
                            <a:schemeClr val="tx2">
                              <a:lumMod val="75000"/>
                            </a:schemeClr>
                          </a:solidFill>
                          <a:latin typeface="Calibri"/>
                          <a:ea typeface="Times New Roman"/>
                          <a:cs typeface="Times New Roman"/>
                        </a:rPr>
                        <a:t>Μη λεκτικές χειρονομίες (δάκτυλα, χέρια, κεφάλι)</a:t>
                      </a:r>
                      <a:endParaRPr lang="en-GB" sz="12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endParaRPr lang="el-GR" sz="16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11387">
                <a:tc>
                  <a:txBody>
                    <a:bodyPr/>
                    <a:lstStyle/>
                    <a:p>
                      <a:pPr algn="l"/>
                      <a:r>
                        <a:rPr lang="el-GR" sz="1600" dirty="0">
                          <a:solidFill>
                            <a:schemeClr val="tx2">
                              <a:lumMod val="75000"/>
                            </a:schemeClr>
                          </a:solidFill>
                          <a:latin typeface="Calibri"/>
                          <a:ea typeface="Times New Roman"/>
                          <a:cs typeface="Times New Roman"/>
                        </a:rPr>
                        <a:t>Έκφραση προσώπου (μάτια, στόμα)</a:t>
                      </a:r>
                      <a:endParaRPr lang="en-GB" sz="12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endParaRPr lang="el-GR" sz="16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11387">
                <a:tc>
                  <a:txBody>
                    <a:bodyPr/>
                    <a:lstStyle/>
                    <a:p>
                      <a:pPr algn="l"/>
                      <a:r>
                        <a:rPr lang="el-GR" sz="1600" dirty="0">
                          <a:solidFill>
                            <a:schemeClr val="tx2">
                              <a:lumMod val="75000"/>
                            </a:schemeClr>
                          </a:solidFill>
                          <a:latin typeface="Calibri"/>
                          <a:ea typeface="Times New Roman"/>
                          <a:cs typeface="Times New Roman"/>
                        </a:rPr>
                        <a:t>Γλώσσα σώματος (στάση σώματος)</a:t>
                      </a:r>
                      <a:endParaRPr lang="en-GB" sz="12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endParaRPr lang="el-GR" sz="18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11387">
                <a:tc>
                  <a:txBody>
                    <a:bodyPr/>
                    <a:lstStyle/>
                    <a:p>
                      <a:pPr algn="l"/>
                      <a:r>
                        <a:rPr lang="el-GR" sz="1600" dirty="0">
                          <a:solidFill>
                            <a:schemeClr val="tx2">
                              <a:lumMod val="75000"/>
                            </a:schemeClr>
                          </a:solidFill>
                          <a:latin typeface="Calibri"/>
                          <a:ea typeface="Times New Roman"/>
                          <a:cs typeface="Times New Roman"/>
                        </a:rPr>
                        <a:t>Ανθρώπινες παρουσίες (ηλικία, φύλο, εθνικότητα)</a:t>
                      </a:r>
                      <a:endParaRPr lang="en-GB" sz="12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endParaRPr lang="el-GR" sz="160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6" name="Rounded Rectangle 5"/>
          <p:cNvSpPr/>
          <p:nvPr/>
        </p:nvSpPr>
        <p:spPr>
          <a:xfrm>
            <a:off x="3657600" y="457200"/>
            <a:ext cx="5257800" cy="3200400"/>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Αποτέλεσμα εικόνας για photograph happy child"/>
          <p:cNvPicPr/>
          <p:nvPr/>
        </p:nvPicPr>
        <p:blipFill>
          <a:blip r:embed="rId3" cstate="print"/>
          <a:srcRect/>
          <a:stretch>
            <a:fillRect/>
          </a:stretch>
        </p:blipFill>
        <p:spPr bwMode="auto">
          <a:xfrm>
            <a:off x="4343400" y="685800"/>
            <a:ext cx="3962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7" name="Rounded Rectangle 6"/>
          <p:cNvSpPr/>
          <p:nvPr/>
        </p:nvSpPr>
        <p:spPr>
          <a:xfrm>
            <a:off x="533400" y="304800"/>
            <a:ext cx="8001000" cy="63246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2">
                    <a:lumMod val="75000"/>
                  </a:schemeClr>
                </a:solidFill>
                <a:ea typeface="Calibri" pitchFamily="34" charset="0"/>
                <a:cs typeface="Times New Roman" pitchFamily="18" charset="0"/>
              </a:rPr>
              <a:t> </a:t>
            </a:r>
          </a:p>
          <a:p>
            <a:pPr algn="ctr"/>
            <a:endParaRPr lang="el-GR" dirty="0" smtClean="0">
              <a:solidFill>
                <a:schemeClr val="tx2">
                  <a:lumMod val="75000"/>
                </a:schemeClr>
              </a:solidFill>
              <a:ea typeface="Calibri" pitchFamily="34" charset="0"/>
              <a:cs typeface="Times New Roman" pitchFamily="18" charset="0"/>
            </a:endParaRPr>
          </a:p>
          <a:p>
            <a:pPr algn="ctr"/>
            <a:endParaRPr lang="el-GR" dirty="0" smtClean="0">
              <a:solidFill>
                <a:schemeClr val="tx2">
                  <a:lumMod val="75000"/>
                </a:schemeClr>
              </a:solidFill>
              <a:ea typeface="Calibri" pitchFamily="34" charset="0"/>
              <a:cs typeface="Times New Roman" pitchFamily="18" charset="0"/>
            </a:endParaRPr>
          </a:p>
          <a:p>
            <a:pPr algn="ctr"/>
            <a:endParaRPr lang="el-GR" dirty="0" smtClean="0">
              <a:solidFill>
                <a:schemeClr val="tx2">
                  <a:lumMod val="75000"/>
                </a:schemeClr>
              </a:solidFill>
              <a:ea typeface="Calibri" pitchFamily="34" charset="0"/>
              <a:cs typeface="Times New Roman" pitchFamily="18" charset="0"/>
            </a:endParaRPr>
          </a:p>
          <a:p>
            <a:pPr algn="ctr"/>
            <a:endParaRPr lang="el-GR" dirty="0" smtClean="0">
              <a:solidFill>
                <a:schemeClr val="tx2">
                  <a:lumMod val="75000"/>
                </a:schemeClr>
              </a:solidFill>
              <a:ea typeface="Calibri" pitchFamily="34" charset="0"/>
              <a:cs typeface="Times New Roman" pitchFamily="18" charset="0"/>
            </a:endParaRPr>
          </a:p>
          <a:p>
            <a:pPr algn="ctr"/>
            <a:endParaRPr lang="el-GR" dirty="0" smtClean="0">
              <a:solidFill>
                <a:schemeClr val="tx2">
                  <a:lumMod val="75000"/>
                </a:schemeClr>
              </a:solidFill>
              <a:ea typeface="Calibri" pitchFamily="34" charset="0"/>
              <a:cs typeface="Times New Roman" pitchFamily="18" charset="0"/>
            </a:endParaRPr>
          </a:p>
          <a:p>
            <a:pPr algn="ctr"/>
            <a:endParaRPr lang="el-GR" dirty="0" smtClean="0">
              <a:solidFill>
                <a:schemeClr val="tx2">
                  <a:lumMod val="75000"/>
                </a:schemeClr>
              </a:solidFill>
              <a:ea typeface="Calibri" pitchFamily="34" charset="0"/>
              <a:cs typeface="Times New Roman" pitchFamily="18" charset="0"/>
            </a:endParaRPr>
          </a:p>
          <a:p>
            <a:pPr algn="ctr"/>
            <a:endParaRPr lang="el-GR" dirty="0" smtClean="0">
              <a:solidFill>
                <a:schemeClr val="tx2">
                  <a:lumMod val="75000"/>
                </a:schemeClr>
              </a:solidFill>
              <a:ea typeface="Calibri" pitchFamily="34" charset="0"/>
              <a:cs typeface="Times New Roman" pitchFamily="18" charset="0"/>
            </a:endParaRPr>
          </a:p>
          <a:p>
            <a:pPr algn="ctr"/>
            <a:endParaRPr lang="el-GR" dirty="0" smtClean="0">
              <a:solidFill>
                <a:schemeClr val="tx2">
                  <a:lumMod val="75000"/>
                </a:schemeClr>
              </a:solidFill>
              <a:ea typeface="Calibri" pitchFamily="34" charset="0"/>
              <a:cs typeface="Times New Roman" pitchFamily="18" charset="0"/>
            </a:endParaRPr>
          </a:p>
          <a:p>
            <a:endParaRPr lang="el-GR" dirty="0" smtClean="0">
              <a:solidFill>
                <a:schemeClr val="tx2">
                  <a:lumMod val="75000"/>
                </a:schemeClr>
              </a:solidFill>
              <a:ea typeface="Calibri" pitchFamily="34" charset="0"/>
              <a:cs typeface="Times New Roman" pitchFamily="18" charset="0"/>
            </a:endParaRPr>
          </a:p>
          <a:p>
            <a:endParaRPr lang="el-GR" dirty="0" smtClean="0">
              <a:solidFill>
                <a:schemeClr val="tx2">
                  <a:lumMod val="75000"/>
                </a:schemeClr>
              </a:solidFill>
              <a:ea typeface="Calibri" pitchFamily="34" charset="0"/>
              <a:cs typeface="Times New Roman" pitchFamily="18" charset="0"/>
            </a:endParaRPr>
          </a:p>
          <a:p>
            <a:r>
              <a:rPr lang="el-GR" dirty="0" smtClean="0">
                <a:solidFill>
                  <a:schemeClr val="tx2">
                    <a:lumMod val="75000"/>
                  </a:schemeClr>
                </a:solidFill>
                <a:ea typeface="Calibri" pitchFamily="34" charset="0"/>
                <a:cs typeface="Times New Roman" pitchFamily="18" charset="0"/>
              </a:rPr>
              <a:t>β) Να φτιάξεις μια έντυπη διαφήμιση (σε ένα χαρτόνι μεγέθους Α4) για ένα προϊόν, το οποίο θα διαφημίζει το μικρό αγόρι στη φωτογραφία. Στη συνέχεια, να σκεφτείς μια φράση, την οποία θα λέει ενδεχομένως ο μικρός, για να πείσει το κοινό να αγοράσει το προϊόν.</a:t>
            </a:r>
            <a:endParaRPr lang="en-GB" dirty="0">
              <a:solidFill>
                <a:schemeClr val="bg1"/>
              </a:solidFill>
            </a:endParaRPr>
          </a:p>
        </p:txBody>
      </p:sp>
      <p:pic>
        <p:nvPicPr>
          <p:cNvPr id="5" name="Picture 4" descr="Αποτέλεσμα εικόνας για photograph happy child"/>
          <p:cNvPicPr/>
          <p:nvPr/>
        </p:nvPicPr>
        <p:blipFill>
          <a:blip r:embed="rId3" cstate="print"/>
          <a:srcRect/>
          <a:stretch>
            <a:fillRect/>
          </a:stretch>
        </p:blipFill>
        <p:spPr bwMode="auto">
          <a:xfrm>
            <a:off x="2286000" y="990600"/>
            <a:ext cx="4724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2049" name="Rectangle 1"/>
          <p:cNvSpPr>
            <a:spLocks noChangeArrowheads="1"/>
          </p:cNvSpPr>
          <p:nvPr/>
        </p:nvSpPr>
        <p:spPr bwMode="auto">
          <a:xfrm>
            <a:off x="228600" y="397557"/>
            <a:ext cx="4953000" cy="6217087"/>
          </a:xfrm>
          <a:prstGeom prst="rect">
            <a:avLst/>
          </a:prstGeom>
          <a:solidFill>
            <a:schemeClr val="bg1"/>
          </a:solidFill>
          <a:ln w="9525">
            <a:solidFill>
              <a:schemeClr val="accent6">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γ</a:t>
            </a: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 Αυτός ο μικρός, πριν λίγες ώρες, σου έσωσε τη ζωή, αφού την ώρα που διασταύρωνες τον δρόμο, σε έσπρωξε, ώστε να μην σε κτυπήσει αυτοκίνητο που ερχόταν </a:t>
            </a:r>
            <a:r>
              <a:rPr lang="el-GR" sz="2000" dirty="0" smtClean="0">
                <a:solidFill>
                  <a:schemeClr val="tx2">
                    <a:lumMod val="75000"/>
                  </a:schemeClr>
                </a:solidFill>
                <a:latin typeface="+mj-lt"/>
                <a:ea typeface="Calibri" pitchFamily="34" charset="0"/>
                <a:cs typeface="Times New Roman" pitchFamily="18" charset="0"/>
              </a:rPr>
              <a:t>προς το μέρος</a:t>
            </a: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 σου με ιλιγγιώδη ταχύτητα. Αμέσως μετά το γεγονός, ο μικρός εξαφανίστηκε, χωρίς να προλάβεις να μάθεις το όνομά του. Εσύ θες απεγνωσμένα να τον βρεις, για να τον ευχαριστήσεις,  γι’ αυτό θα προσπαθήσεις να περιγράψεις την εξωτερική του εμφάνιση όσο καλύτερα γίνεται:</a:t>
            </a:r>
            <a:endParaRPr kumimoji="0" lang="en-GB" sz="1050" b="0" i="0" u="none" strike="noStrike" cap="none" normalizeH="0" baseline="0" dirty="0" smtClean="0">
              <a:ln>
                <a:noFill/>
              </a:ln>
              <a:solidFill>
                <a:schemeClr val="tx2">
                  <a:lumMod val="7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-σε </a:t>
            </a:r>
            <a:r>
              <a:rPr kumimoji="0" lang="el-GR" sz="2000" b="1" i="0" u="none" strike="noStrike" cap="none" normalizeH="0" baseline="0" dirty="0" smtClean="0">
                <a:ln>
                  <a:noFill/>
                </a:ln>
                <a:solidFill>
                  <a:srgbClr val="C00000"/>
                </a:solidFill>
                <a:effectLst/>
                <a:latin typeface="+mj-lt"/>
                <a:ea typeface="Calibri" pitchFamily="34" charset="0"/>
                <a:cs typeface="Times New Roman" pitchFamily="18" charset="0"/>
              </a:rPr>
              <a:t>ένα γείτονά</a:t>
            </a:r>
            <a:r>
              <a:rPr kumimoji="0" lang="el-GR" sz="2000" b="1"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 </a:t>
            </a: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σου προφορικά (να ηχογραφήσεις τον εαυτό σου) ή</a:t>
            </a:r>
            <a:endParaRPr kumimoji="0" lang="en-GB" sz="1050" b="0" i="0" u="none" strike="noStrike" cap="none" normalizeH="0" baseline="0" dirty="0" smtClean="0">
              <a:ln>
                <a:noFill/>
              </a:ln>
              <a:solidFill>
                <a:schemeClr val="tx2">
                  <a:lumMod val="7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-σε </a:t>
            </a:r>
            <a:r>
              <a:rPr kumimoji="0" lang="el-GR" sz="2000" b="1" i="0" u="none" strike="noStrike" cap="none" normalizeH="0" baseline="0" dirty="0" smtClean="0">
                <a:ln>
                  <a:noFill/>
                </a:ln>
                <a:solidFill>
                  <a:schemeClr val="accent4">
                    <a:lumMod val="75000"/>
                  </a:schemeClr>
                </a:solidFill>
                <a:effectLst/>
                <a:latin typeface="+mj-lt"/>
                <a:ea typeface="Calibri" pitchFamily="34" charset="0"/>
                <a:cs typeface="Times New Roman" pitchFamily="18" charset="0"/>
              </a:rPr>
              <a:t>ένα δημοσιογράφο </a:t>
            </a: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που κάλεσες, για να σε βοηθήσει να τον βρεις , κοινοποιώντας την περιγραφή σου στο δελτίο ειδήσεων ή</a:t>
            </a:r>
            <a:endParaRPr kumimoji="0" lang="en-GB" sz="1050" b="0" i="0" u="none" strike="noStrike" cap="none" normalizeH="0" baseline="0" dirty="0" smtClean="0">
              <a:ln>
                <a:noFill/>
              </a:ln>
              <a:solidFill>
                <a:schemeClr val="tx2">
                  <a:lumMod val="7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-στην τοπική εφημερίδα </a:t>
            </a:r>
            <a:r>
              <a:rPr lang="el-GR" sz="2000" dirty="0" smtClean="0">
                <a:solidFill>
                  <a:schemeClr val="tx2">
                    <a:lumMod val="75000"/>
                  </a:schemeClr>
                </a:solidFill>
                <a:latin typeface="+mj-lt"/>
                <a:ea typeface="Calibri" pitchFamily="34" charset="0"/>
                <a:cs typeface="Times New Roman" pitchFamily="18" charset="0"/>
              </a:rPr>
              <a:t>με</a:t>
            </a: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 τη </a:t>
            </a:r>
            <a:r>
              <a:rPr kumimoji="0" lang="el-GR" sz="20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μορφή αγγελίας</a:t>
            </a:r>
            <a:r>
              <a:rPr kumimoji="0" lang="el-GR" sz="20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a:t>
            </a:r>
            <a:endParaRPr kumimoji="0" lang="en-GB"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dirty="0" smtClean="0">
              <a:latin typeface="+mj-lt"/>
              <a:ea typeface="Calibri" pitchFamily="34" charset="0"/>
              <a:cs typeface="Times New Roman" pitchFamily="18" charset="0"/>
            </a:endParaRPr>
          </a:p>
        </p:txBody>
      </p:sp>
      <p:sp>
        <p:nvSpPr>
          <p:cNvPr id="5" name="Rounded Rectangle 4"/>
          <p:cNvSpPr/>
          <p:nvPr/>
        </p:nvSpPr>
        <p:spPr>
          <a:xfrm>
            <a:off x="5181600" y="1219200"/>
            <a:ext cx="3657600" cy="48006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Αποτέλεσμα εικόνας για photograph happy child"/>
          <p:cNvPicPr/>
          <p:nvPr/>
        </p:nvPicPr>
        <p:blipFill>
          <a:blip r:embed="rId4" cstate="print"/>
          <a:srcRect/>
          <a:stretch>
            <a:fillRect/>
          </a:stretch>
        </p:blipFill>
        <p:spPr bwMode="auto">
          <a:xfrm>
            <a:off x="5257800" y="2286000"/>
            <a:ext cx="3460174"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8913" name="Rectangle 1"/>
          <p:cNvSpPr>
            <a:spLocks noChangeArrowheads="1"/>
          </p:cNvSpPr>
          <p:nvPr/>
        </p:nvSpPr>
        <p:spPr bwMode="auto">
          <a:xfrm>
            <a:off x="609600" y="685800"/>
            <a:ext cx="8153400" cy="56938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 </a:t>
            </a: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Ποιο από τα δύο άτομα προτιμάς να κάνεις παρέα και γιατί;</a:t>
            </a: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2">
                  <a:lumMod val="75000"/>
                </a:schemeClr>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4" name="Picture 3" descr="Αποτέλεσμα εικόνας για μαπετ"/>
          <p:cNvPicPr/>
          <p:nvPr/>
        </p:nvPicPr>
        <p:blipFill>
          <a:blip r:embed="rId3" cstate="print"/>
          <a:srcRect/>
          <a:stretch>
            <a:fillRect/>
          </a:stretch>
        </p:blipFill>
        <p:spPr bwMode="auto">
          <a:xfrm>
            <a:off x="2133600" y="3581400"/>
            <a:ext cx="4930007" cy="2402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8914" name="AutoShape 2"/>
          <p:cNvSpPr>
            <a:spLocks noChangeArrowheads="1"/>
          </p:cNvSpPr>
          <p:nvPr/>
        </p:nvSpPr>
        <p:spPr bwMode="auto">
          <a:xfrm>
            <a:off x="4800600" y="1295400"/>
            <a:ext cx="3581400" cy="1812925"/>
          </a:xfrm>
          <a:prstGeom prst="wedgeEllipseCallout">
            <a:avLst>
              <a:gd name="adj1" fmla="val -12537"/>
              <a:gd name="adj2" fmla="val 6494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C00000"/>
                </a:solidFill>
                <a:effectLst/>
                <a:latin typeface="Calibri" pitchFamily="34" charset="0"/>
                <a:cs typeface="Arial" pitchFamily="34" charset="0"/>
              </a:rPr>
              <a:t>Η Μαρία είναι ζηλιάρα, </a:t>
            </a:r>
            <a:endParaRPr kumimoji="0" lang="en-GB" b="0" i="0" u="none" strike="noStrike" cap="none" normalizeH="0" baseline="0" dirty="0" smtClean="0">
              <a:ln>
                <a:noFill/>
              </a:ln>
              <a:solidFill>
                <a:srgbClr val="C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C00000"/>
                </a:solidFill>
                <a:effectLst/>
                <a:latin typeface="Calibri" pitchFamily="34" charset="0"/>
                <a:cs typeface="Arial" pitchFamily="34" charset="0"/>
              </a:rPr>
              <a:t>πεισματάρα, καλοπροαίρετη, </a:t>
            </a:r>
            <a:endParaRPr kumimoji="0" lang="en-GB" b="0" i="0" u="none" strike="noStrike" cap="none" normalizeH="0" baseline="0" dirty="0" smtClean="0">
              <a:ln>
                <a:noFill/>
              </a:ln>
              <a:solidFill>
                <a:srgbClr val="C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C00000"/>
                </a:solidFill>
                <a:effectLst/>
                <a:latin typeface="Calibri" pitchFamily="34" charset="0"/>
                <a:cs typeface="Arial" pitchFamily="34" charset="0"/>
              </a:rPr>
              <a:t>αυθόρμητη, συνεπής και εύθυμη.</a:t>
            </a:r>
            <a:endParaRPr kumimoji="0" lang="en-GB" b="0" i="0" u="none" strike="noStrike" cap="none" normalizeH="0" baseline="0" dirty="0" smtClean="0">
              <a:ln>
                <a:noFill/>
              </a:ln>
              <a:solidFill>
                <a:srgbClr val="C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AutoShape 3"/>
          <p:cNvSpPr>
            <a:spLocks noChangeArrowheads="1"/>
          </p:cNvSpPr>
          <p:nvPr/>
        </p:nvSpPr>
        <p:spPr bwMode="auto">
          <a:xfrm>
            <a:off x="685800" y="1371600"/>
            <a:ext cx="3662363" cy="1954213"/>
          </a:xfrm>
          <a:prstGeom prst="wedgeEllipseCallout">
            <a:avLst>
              <a:gd name="adj1" fmla="val 29588"/>
              <a:gd name="adj2" fmla="val 5828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B050"/>
                </a:solidFill>
                <a:effectLst/>
                <a:latin typeface="Calibri" pitchFamily="34" charset="0"/>
                <a:cs typeface="Arial" pitchFamily="34" charset="0"/>
              </a:rPr>
              <a:t>Ο </a:t>
            </a:r>
            <a:r>
              <a:rPr kumimoji="0" lang="en-GB" b="0" i="0" u="none" strike="noStrike" cap="none" normalizeH="0" baseline="0" dirty="0" err="1" smtClean="0">
                <a:ln>
                  <a:noFill/>
                </a:ln>
                <a:solidFill>
                  <a:srgbClr val="00B050"/>
                </a:solidFill>
                <a:effectLst/>
                <a:latin typeface="Calibri" pitchFamily="34" charset="0"/>
                <a:cs typeface="Arial" pitchFamily="34" charset="0"/>
              </a:rPr>
              <a:t>Γιώργος</a:t>
            </a:r>
            <a:r>
              <a:rPr kumimoji="0" lang="en-GB" b="0" i="0" u="none" strike="noStrike" cap="none" normalizeH="0" baseline="0" dirty="0" smtClean="0">
                <a:ln>
                  <a:noFill/>
                </a:ln>
                <a:solidFill>
                  <a:srgbClr val="00B050"/>
                </a:solidFill>
                <a:effectLst/>
                <a:latin typeface="Calibri" pitchFamily="34" charset="0"/>
                <a:cs typeface="Arial" pitchFamily="34" charset="0"/>
              </a:rPr>
              <a:t> </a:t>
            </a:r>
            <a:r>
              <a:rPr kumimoji="0" lang="en-GB" b="0" i="0" u="none" strike="noStrike" cap="none" normalizeH="0" baseline="0" dirty="0" err="1" smtClean="0">
                <a:ln>
                  <a:noFill/>
                </a:ln>
                <a:solidFill>
                  <a:srgbClr val="00B050"/>
                </a:solidFill>
                <a:effectLst/>
                <a:latin typeface="Calibri" pitchFamily="34" charset="0"/>
                <a:cs typeface="Arial" pitchFamily="34" charset="0"/>
              </a:rPr>
              <a:t>είναι</a:t>
            </a:r>
            <a:r>
              <a:rPr lang="en-GB" dirty="0" smtClean="0">
                <a:solidFill>
                  <a:srgbClr val="00B050"/>
                </a:solidFill>
                <a:latin typeface="Calibri" pitchFamily="34" charset="0"/>
                <a:cs typeface="Arial" pitchFamily="34" charset="0"/>
              </a:rPr>
              <a:t> </a:t>
            </a:r>
            <a:r>
              <a:rPr kumimoji="0" lang="en-GB" b="0" i="0" u="none" strike="noStrike" cap="none" normalizeH="0" baseline="0" dirty="0" err="1" smtClean="0">
                <a:ln>
                  <a:noFill/>
                </a:ln>
                <a:solidFill>
                  <a:srgbClr val="00B050"/>
                </a:solidFill>
                <a:effectLst/>
                <a:latin typeface="Calibri" pitchFamily="34" charset="0"/>
                <a:cs typeface="Arial" pitchFamily="34" charset="0"/>
              </a:rPr>
              <a:t>εύθυμος</a:t>
            </a:r>
            <a:r>
              <a:rPr kumimoji="0" lang="en-GB" b="0" i="0" u="none" strike="noStrike" cap="none" normalizeH="0" baseline="0" dirty="0" smtClean="0">
                <a:ln>
                  <a:noFill/>
                </a:ln>
                <a:solidFill>
                  <a:srgbClr val="00B050"/>
                </a:solidFill>
                <a:effectLst/>
                <a:latin typeface="Calibri" pitchFamily="34" charset="0"/>
                <a:cs typeface="Arial" pitchFamily="34" charset="0"/>
              </a:rPr>
              <a:t>, </a:t>
            </a:r>
            <a:endParaRPr kumimoji="0" lang="en-GB" b="0" i="0" u="none" strike="noStrike" cap="none" normalizeH="0" baseline="0" dirty="0" smtClean="0">
              <a:ln>
                <a:noFill/>
              </a:ln>
              <a:solidFill>
                <a:srgbClr val="00B05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B050"/>
                </a:solidFill>
                <a:effectLst/>
                <a:latin typeface="Calibri" pitchFamily="34" charset="0"/>
                <a:cs typeface="Arial" pitchFamily="34" charset="0"/>
              </a:rPr>
              <a:t>συνεπής, </a:t>
            </a:r>
            <a:r>
              <a:rPr kumimoji="0" lang="en-GB" b="0" i="0" u="none" strike="noStrike" cap="none" normalizeH="0" baseline="0" dirty="0" err="1" smtClean="0">
                <a:ln>
                  <a:noFill/>
                </a:ln>
                <a:solidFill>
                  <a:srgbClr val="00B050"/>
                </a:solidFill>
                <a:effectLst/>
                <a:latin typeface="Calibri" pitchFamily="34" charset="0"/>
                <a:cs typeface="Arial" pitchFamily="34" charset="0"/>
              </a:rPr>
              <a:t>αυθόρμητος</a:t>
            </a:r>
            <a:r>
              <a:rPr kumimoji="0" lang="en-GB" b="0" i="0" u="none" strike="noStrike" cap="none" normalizeH="0" baseline="0" dirty="0" smtClean="0">
                <a:ln>
                  <a:noFill/>
                </a:ln>
                <a:solidFill>
                  <a:srgbClr val="00B050"/>
                </a:solidFill>
                <a:effectLst/>
                <a:latin typeface="Calibri" pitchFamily="34" charset="0"/>
                <a:cs typeface="Arial" pitchFamily="34" charset="0"/>
              </a:rPr>
              <a:t>, </a:t>
            </a:r>
            <a:endParaRPr kumimoji="0" lang="en-GB" b="0" i="0" u="none" strike="noStrike" cap="none" normalizeH="0" baseline="0" dirty="0" smtClean="0">
              <a:ln>
                <a:noFill/>
              </a:ln>
              <a:solidFill>
                <a:srgbClr val="00B05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err="1" smtClean="0">
                <a:ln>
                  <a:noFill/>
                </a:ln>
                <a:solidFill>
                  <a:srgbClr val="00B050"/>
                </a:solidFill>
                <a:effectLst/>
                <a:latin typeface="Calibri" pitchFamily="34" charset="0"/>
                <a:cs typeface="Arial" pitchFamily="34" charset="0"/>
              </a:rPr>
              <a:t>καλοπροαίρετος</a:t>
            </a:r>
            <a:r>
              <a:rPr kumimoji="0" lang="en-GB" b="0" i="0" u="none" strike="noStrike" cap="none" normalizeH="0" baseline="0" dirty="0" smtClean="0">
                <a:ln>
                  <a:noFill/>
                </a:ln>
                <a:solidFill>
                  <a:srgbClr val="00B050"/>
                </a:solidFill>
                <a:effectLst/>
                <a:latin typeface="Calibri" pitchFamily="34" charset="0"/>
                <a:cs typeface="Arial" pitchFamily="34" charset="0"/>
              </a:rPr>
              <a:t>, </a:t>
            </a:r>
            <a:r>
              <a:rPr kumimoji="0" lang="en-GB" b="0" i="0" u="none" strike="noStrike" cap="none" normalizeH="0" baseline="0" dirty="0" err="1" smtClean="0">
                <a:ln>
                  <a:noFill/>
                </a:ln>
                <a:solidFill>
                  <a:srgbClr val="00B050"/>
                </a:solidFill>
                <a:effectLst/>
                <a:latin typeface="Calibri" pitchFamily="34" charset="0"/>
                <a:cs typeface="Arial" pitchFamily="34" charset="0"/>
              </a:rPr>
              <a:t>πεισματάρης</a:t>
            </a:r>
            <a:r>
              <a:rPr kumimoji="0" lang="en-GB" b="0" i="0" u="none" strike="noStrike" cap="none" normalizeH="0" baseline="0" dirty="0" smtClean="0">
                <a:ln>
                  <a:noFill/>
                </a:ln>
                <a:solidFill>
                  <a:srgbClr val="00B050"/>
                </a:solidFill>
                <a:effectLst/>
                <a:latin typeface="Calibri" pitchFamily="34" charset="0"/>
                <a:cs typeface="Arial" pitchFamily="34" charset="0"/>
              </a:rPr>
              <a:t> </a:t>
            </a:r>
            <a:r>
              <a:rPr kumimoji="0" lang="en-GB" b="0" i="0" u="none" strike="noStrike" cap="none" normalizeH="0" baseline="0" dirty="0" err="1" smtClean="0">
                <a:ln>
                  <a:noFill/>
                </a:ln>
                <a:solidFill>
                  <a:srgbClr val="00B050"/>
                </a:solidFill>
                <a:effectLst/>
                <a:latin typeface="Calibri" pitchFamily="34" charset="0"/>
                <a:cs typeface="Arial" pitchFamily="34" charset="0"/>
              </a:rPr>
              <a:t>και</a:t>
            </a:r>
            <a:r>
              <a:rPr kumimoji="0" lang="en-GB" b="0" i="0" u="none" strike="noStrike" cap="none" normalizeH="0" baseline="0" dirty="0" smtClean="0">
                <a:ln>
                  <a:noFill/>
                </a:ln>
                <a:solidFill>
                  <a:srgbClr val="00B050"/>
                </a:solidFill>
                <a:effectLst/>
                <a:latin typeface="Calibri" pitchFamily="34" charset="0"/>
                <a:cs typeface="Arial" pitchFamily="34" charset="0"/>
              </a:rPr>
              <a:t> </a:t>
            </a:r>
            <a:r>
              <a:rPr kumimoji="0" lang="en-GB" b="0" i="0" u="none" strike="noStrike" cap="none" normalizeH="0" baseline="0" dirty="0" err="1" smtClean="0">
                <a:ln>
                  <a:noFill/>
                </a:ln>
                <a:solidFill>
                  <a:srgbClr val="00B050"/>
                </a:solidFill>
                <a:effectLst/>
                <a:latin typeface="Calibri" pitchFamily="34" charset="0"/>
                <a:cs typeface="Arial" pitchFamily="34" charset="0"/>
              </a:rPr>
              <a:t>ζηλιάρης</a:t>
            </a:r>
            <a:r>
              <a:rPr kumimoji="0" lang="en-GB" b="0" i="0" u="none" strike="noStrike" cap="none" normalizeH="0" baseline="0" dirty="0" smtClean="0">
                <a:ln>
                  <a:noFill/>
                </a:ln>
                <a:solidFill>
                  <a:srgbClr val="00B050"/>
                </a:solidFill>
                <a:effectLst/>
                <a:latin typeface="Calibri" pitchFamily="34" charset="0"/>
                <a:cs typeface="Arial" pitchFamily="34" charset="0"/>
              </a:rPr>
              <a:t>.</a:t>
            </a:r>
            <a:endParaRPr kumimoji="0" lang="en-GB" b="0" i="0" u="none" strike="noStrike" cap="none" normalizeH="0" baseline="0" dirty="0" smtClean="0">
              <a:ln>
                <a:noFill/>
              </a:ln>
              <a:solidFill>
                <a:srgbClr val="00B05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6" name="Rectangle 4"/>
          <p:cNvSpPr>
            <a:spLocks noChangeArrowheads="1"/>
          </p:cNvSpPr>
          <p:nvPr/>
        </p:nvSpPr>
        <p:spPr bwMode="auto">
          <a:xfrm>
            <a:off x="685800" y="6019800"/>
            <a:ext cx="7924800" cy="36933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4F81BD"/>
                </a:solidFill>
                <a:effectLst/>
                <a:latin typeface="Calibri" pitchFamily="34" charset="0"/>
                <a:ea typeface="Calibri" pitchFamily="34" charset="0"/>
                <a:cs typeface="Times New Roman" pitchFamily="18" charset="0"/>
              </a:rPr>
              <a:t>Παρατηρείς  κάτι ως προς τις λέξεις που περιγράφουν τον Γιώργο και τη Μαρία;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9938" name="Rectangle 2"/>
          <p:cNvSpPr>
            <a:spLocks noChangeArrowheads="1"/>
          </p:cNvSpPr>
          <p:nvPr/>
        </p:nvSpPr>
        <p:spPr bwMode="auto">
          <a:xfrm>
            <a:off x="457200" y="734198"/>
            <a:ext cx="8153400" cy="304698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Πιστεύετε ότι το πιο κάτω κείμενο δίνει όλες τις απαραίτητες πληροφορίες, για να μπορέσετε να βοηθήσετε στον εντοπισμό του 16χρονου; Να τεκμηριώσετε την απάντησή σας με στοιχεία μέσα από το κείμενο. Στη συνέχεια, κι αφού βρείτε μια φωτογραφία που θα συνοδεύει το άρθρο αυτό (θα την τοποθετήσετε όπου κρίνετε εσείς σωστό), να βοηθήσετε τον δημοσιογράφο να δώσει μια πιο σαφή εικόνα για τα εξωτερικά χαρακτηριστικά του εξαφανισμένου αυτού ατόμου.  </a:t>
            </a: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17365D"/>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rgbClr val="17365D"/>
                </a:solidFill>
                <a:effectLst/>
                <a:latin typeface="Calibri" pitchFamily="34" charset="0"/>
                <a:ea typeface="Times New Roman" pitchFamily="18" charset="0"/>
                <a:cs typeface="Times New Roman" pitchFamily="18" charset="0"/>
              </a:rPr>
              <a:t>Θρίλερ με την εξαφάνιση 16χρονου στη Λεμεσό: Δείτε περιγραφή – Τον έχετε δει;</a:t>
            </a:r>
            <a:endParaRPr kumimoji="0" lang="en-US" b="1" i="0" u="none" strike="noStrike" cap="none" normalizeH="0" baseline="0" dirty="0" smtClean="0">
              <a:ln>
                <a:noFill/>
              </a:ln>
              <a:solidFill>
                <a:srgbClr val="17365D"/>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solidFill>
                <a:srgbClr val="17365D"/>
              </a:solidFill>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9" name="Rectangle 3"/>
          <p:cNvSpPr>
            <a:spLocks noChangeArrowheads="1"/>
          </p:cNvSpPr>
          <p:nvPr/>
        </p:nvSpPr>
        <p:spPr bwMode="auto">
          <a:xfrm>
            <a:off x="304800" y="3352800"/>
            <a:ext cx="6172200" cy="255454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Σύμφωνα με καταγγελία που έγινε την Δευτέρα στην Αστυνομία 16χρονος απουσιάζει από το σπίτι του από την Παρασκευή (05/08).</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Όπως αναφέρει η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καταγγελία</a:t>
            </a: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της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μητέρας</a:t>
            </a: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του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16χρονου</a:t>
            </a: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ο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νεαρός</a:t>
            </a: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αποχώρησε από το σπίτι του το πρωί της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Παρασκευής</a:t>
            </a: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και για πέμπτη συνεχόμενη ημέρα δεν έδωσε σημεία ζωής.</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Ο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16χρονος</a:t>
            </a: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περιγράφεται ως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λεπτής σωματικής διάπλασης, ύψους 1,70, με ξανθά μαλλιά.</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Η </a:t>
            </a:r>
            <a:r>
              <a:rPr kumimoji="0" lang="el-GR" sz="16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Αστυνομία</a:t>
            </a: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διερευνά την υπόθεση και έχει ξεκινήσει έρευνες </a:t>
            </a:r>
            <a:endParaRPr kumimoji="0" lang="en-US"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για εντοπισμό του.</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7" name="Picture 7" descr="Θρίλερ με την εξαφάνιση 16χρονου στη Λεμεσό: Δείτε περιγραφή – Τον έχετε δει;"/>
          <p:cNvPicPr>
            <a:picLocks noChangeAspect="1" noChangeArrowheads="1"/>
          </p:cNvPicPr>
          <p:nvPr/>
        </p:nvPicPr>
        <p:blipFill>
          <a:blip r:embed="rId3" cstate="print"/>
          <a:srcRect/>
          <a:stretch>
            <a:fillRect/>
          </a:stretch>
        </p:blipFill>
        <p:spPr bwMode="auto">
          <a:xfrm>
            <a:off x="6324600" y="3352800"/>
            <a:ext cx="2543083"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2000" fill="hold"/>
                                        <p:tgtEl>
                                          <p:spTgt spid="39939"/>
                                        </p:tgtEl>
                                        <p:attrNameLst>
                                          <p:attrName>ppt_w</p:attrName>
                                        </p:attrNameLst>
                                      </p:cBhvr>
                                      <p:tavLst>
                                        <p:tav tm="0">
                                          <p:val>
                                            <p:fltVal val="0"/>
                                          </p:val>
                                        </p:tav>
                                        <p:tav tm="100000">
                                          <p:val>
                                            <p:strVal val="#ppt_w"/>
                                          </p:val>
                                        </p:tav>
                                      </p:tavLst>
                                    </p:anim>
                                    <p:anim calcmode="lin" valueType="num">
                                      <p:cBhvr>
                                        <p:cTn id="8" dur="2000" fill="hold"/>
                                        <p:tgtEl>
                                          <p:spTgt spid="39939"/>
                                        </p:tgtEl>
                                        <p:attrNameLst>
                                          <p:attrName>ppt_h</p:attrName>
                                        </p:attrNameLst>
                                      </p:cBhvr>
                                      <p:tavLst>
                                        <p:tav tm="0">
                                          <p:val>
                                            <p:fltVal val="0"/>
                                          </p:val>
                                        </p:tav>
                                        <p:tav tm="100000">
                                          <p:val>
                                            <p:strVal val="#ppt_h"/>
                                          </p:val>
                                        </p:tav>
                                      </p:tavLst>
                                    </p:anim>
                                    <p:anim calcmode="lin" valueType="num">
                                      <p:cBhvr>
                                        <p:cTn id="9" dur="2000" fill="hold"/>
                                        <p:tgtEl>
                                          <p:spTgt spid="3993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99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3009" name="Picture 4" descr="Αποτέλεσμα εικόνας για αρκας"/>
          <p:cNvPicPr>
            <a:picLocks noChangeAspect="1" noChangeArrowheads="1"/>
          </p:cNvPicPr>
          <p:nvPr/>
        </p:nvPicPr>
        <p:blipFill>
          <a:blip r:embed="rId3" cstate="print"/>
          <a:srcRect/>
          <a:stretch>
            <a:fillRect/>
          </a:stretch>
        </p:blipFill>
        <p:spPr bwMode="auto">
          <a:xfrm>
            <a:off x="914400" y="1828800"/>
            <a:ext cx="7300657"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1" name="Rectangle 3"/>
          <p:cNvSpPr>
            <a:spLocks noChangeArrowheads="1"/>
          </p:cNvSpPr>
          <p:nvPr/>
        </p:nvSpPr>
        <p:spPr bwMode="auto">
          <a:xfrm>
            <a:off x="533400" y="805888"/>
            <a:ext cx="7924800" cy="40011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rPr>
              <a:t>5. Ποιο είναι το νόημα/μήνυμα της πιο κάτω γελοιογραφίας του Αρκά; </a:t>
            </a:r>
            <a:endParaRPr kumimoji="0" lang="en-US"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0961" name="Rectangle 1"/>
          <p:cNvSpPr>
            <a:spLocks noChangeArrowheads="1"/>
          </p:cNvSpPr>
          <p:nvPr/>
        </p:nvSpPr>
        <p:spPr bwMode="auto">
          <a:xfrm>
            <a:off x="381000" y="288818"/>
            <a:ext cx="8077200" cy="607858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084263" algn="l"/>
              </a:tabLst>
            </a:pP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6.</a:t>
            </a:r>
            <a:r>
              <a:rPr kumimoji="0" lang="el-GR" sz="16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 </a:t>
            </a: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Να αποδώσετε εικαστικά τον ήρωα του τραγουδιού με βάση την περιγραφή που δίνεται μέσα από τους αποσπασματικούς στίχους.</a:t>
            </a:r>
            <a:endPar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1084263" algn="l"/>
              </a:tabLst>
            </a:pPr>
            <a:endParaRPr lang="en-US" sz="2000" dirty="0" smtClean="0">
              <a:solidFill>
                <a:schemeClr val="tx2">
                  <a:lumMod val="75000"/>
                </a:schemeClr>
              </a:solidFill>
              <a:latin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1084263" algn="l"/>
              </a:tabLst>
            </a:pPr>
            <a:endParaRPr kumimoji="0" lang="en-GB" sz="105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084263" algn="l"/>
              </a:tabLst>
            </a:pP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Γεννήθηκα σ’ ένα χωριό</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   Τετάρτη μεσημέρι.</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Γιατρός δε με ξεπέταξε</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μα μιας μαμής το χέρι.</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οι συγγενείς μαζεύτηκαν</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από νωρίς στο σπίτι.</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Πώς είναι έτσι το παιδί</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και τι μεγάλη μύτη!!</a:t>
            </a:r>
            <a:endParaRPr kumimoji="0" lang="en-GB" sz="105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084263" algn="l"/>
              </a:tabLst>
            </a:pP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Κι ενώ όλα τα θυμόμουνα</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κι είχα μυαλό ξουράφι, </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να μεγαλώσω ξέχασα</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και έμεινα στο ράφι.</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Έτσι για πάντα κράτησα</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την παιδική μου εικόνα, </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εκείνου του αλητάμπουρα</a:t>
            </a:r>
            <a:b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b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που κράταγε σφεντόνα.</a:t>
            </a:r>
            <a:endParaRPr kumimoji="0" lang="en-US"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084263" algn="l"/>
              </a:tabLst>
            </a:pPr>
            <a:endParaRPr kumimoji="0" lang="en-GB" sz="105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084263" algn="l"/>
              </a:tabLst>
            </a:pPr>
            <a:r>
              <a:rPr kumimoji="0" lang="en-US"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                                                                  </a:t>
            </a: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Βασίλης Παπακωνσταντίνου, </a:t>
            </a:r>
            <a:r>
              <a:rPr kumimoji="0" lang="el-GR" sz="2000" b="0" i="1"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Σφεντόνα</a:t>
            </a:r>
            <a:endParaRPr kumimoji="0" lang="el-GR" sz="2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40963" name="Picture 3" descr="Αποτέλεσμα εικόνας για νοτεσ"/>
          <p:cNvPicPr>
            <a:picLocks noChangeAspect="1" noChangeArrowheads="1"/>
          </p:cNvPicPr>
          <p:nvPr/>
        </p:nvPicPr>
        <p:blipFill>
          <a:blip r:embed="rId3" cstate="print"/>
          <a:srcRect/>
          <a:stretch>
            <a:fillRect/>
          </a:stretch>
        </p:blipFill>
        <p:spPr bwMode="auto">
          <a:xfrm rot="21188610">
            <a:off x="530559" y="2956636"/>
            <a:ext cx="2381250" cy="1371601"/>
          </a:xfrm>
          <a:prstGeom prst="rect">
            <a:avLst/>
          </a:prstGeom>
          <a:noFill/>
        </p:spPr>
      </p:pic>
      <p:pic>
        <p:nvPicPr>
          <p:cNvPr id="40965" name="Picture 5" descr="Αποτέλεσμα εικόνας για νοτεσ"/>
          <p:cNvPicPr>
            <a:picLocks noChangeAspect="1" noChangeArrowheads="1"/>
          </p:cNvPicPr>
          <p:nvPr/>
        </p:nvPicPr>
        <p:blipFill>
          <a:blip r:embed="rId4" cstate="print"/>
          <a:srcRect/>
          <a:stretch>
            <a:fillRect/>
          </a:stretch>
        </p:blipFill>
        <p:spPr bwMode="auto">
          <a:xfrm>
            <a:off x="5334000" y="1676400"/>
            <a:ext cx="3810000" cy="381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0244" name="Rectangle 4"/>
          <p:cNvSpPr>
            <a:spLocks noChangeArrowheads="1"/>
          </p:cNvSpPr>
          <p:nvPr/>
        </p:nvSpPr>
        <p:spPr bwMode="auto">
          <a:xfrm>
            <a:off x="838200" y="996290"/>
            <a:ext cx="7620000" cy="4362733"/>
          </a:xfrm>
          <a:prstGeom prst="rect">
            <a:avLst/>
          </a:prstGeom>
          <a:solidFill>
            <a:schemeClr val="bg1"/>
          </a:solidFill>
          <a:ln w="9525">
            <a:solidFill>
              <a:schemeClr val="accent6">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2000" dirty="0">
                <a:solidFill>
                  <a:schemeClr val="tx2">
                    <a:lumMod val="75000"/>
                  </a:schemeClr>
                </a:solidFill>
                <a:latin typeface="Calibri" pitchFamily="34" charset="0"/>
                <a:ea typeface="Calibri" pitchFamily="34" charset="0"/>
                <a:cs typeface="Times New Roman" pitchFamily="18" charset="0"/>
              </a:rPr>
              <a:t>Α</a:t>
            </a: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ς διαβάσουμε το </a:t>
            </a:r>
            <a:r>
              <a:rPr kumimoji="0" lang="el-GR" sz="2000" b="1"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Κείμενο 1</a:t>
            </a: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5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rPr>
              <a:t>Έχω δύο μωρά</a:t>
            </a:r>
            <a:endParaRPr kumimoji="0" lang="en-GB" sz="2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Θυμώνω που δεν ακούει πολύ καλά πια. Μετά θυμώνω που θυμώνω. Κλείνω το τηλέφωνο και νιώθω ο χειρότερος άνθρωπος στον κόσμο. Προσπαθεί, πολύ. Θέλει να ακούσει, να καταλάβει, να μη μου τρώει τον χρόνο, να μη νευριάσω που φωνάζω και επαναλαμβάνω τα πάντα πέντε φορές, γιατί έχω κι εγώ τα τρεχάματά μου. Να μη μου τρώει τον χρόνο εκείνος που μου χάρισε όλη μου τη ζωή. Να μπει σε δεύτερη μοίρα, πίσω από τα «τρεχάματά» μου. </a:t>
            </a:r>
          </a:p>
          <a:p>
            <a:pPr marL="0" marR="0" lvl="0" indent="0" algn="just" defTabSz="914400" rtl="0" eaLnBrk="0" fontAlgn="base" latinLnBrk="0" hangingPunct="0">
              <a:lnSpc>
                <a:spcPct val="100000"/>
              </a:lnSpc>
              <a:spcBef>
                <a:spcPct val="0"/>
              </a:spcBef>
              <a:spcAft>
                <a:spcPct val="0"/>
              </a:spcAft>
              <a:buClrTx/>
              <a:buSzTx/>
              <a:buFontTx/>
              <a:buNone/>
              <a:tabLst/>
            </a:pPr>
            <a:endParaRPr lang="el-GR" sz="2000" dirty="0">
              <a:solidFill>
                <a:schemeClr val="tx2">
                  <a:lumMod val="75000"/>
                </a:schemeClr>
              </a:solidFill>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2">
                  <a:lumMod val="75000"/>
                </a:schemeClr>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32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10" name="Rounded Rectangle 9"/>
          <p:cNvSpPr/>
          <p:nvPr/>
        </p:nvSpPr>
        <p:spPr>
          <a:xfrm>
            <a:off x="457200" y="4495800"/>
            <a:ext cx="8229600" cy="19812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smtClean="0">
              <a:solidFill>
                <a:srgbClr val="002060"/>
              </a:solidFill>
            </a:endParaRPr>
          </a:p>
          <a:p>
            <a:r>
              <a:rPr lang="el-GR" dirty="0">
                <a:solidFill>
                  <a:srgbClr val="002060"/>
                </a:solidFill>
              </a:rPr>
              <a:t>-</a:t>
            </a:r>
            <a:r>
              <a:rPr lang="el-GR" dirty="0" smtClean="0">
                <a:solidFill>
                  <a:srgbClr val="002060"/>
                </a:solidFill>
              </a:rPr>
              <a:t>Τι </a:t>
            </a:r>
            <a:r>
              <a:rPr lang="el-GR" dirty="0">
                <a:solidFill>
                  <a:srgbClr val="002060"/>
                </a:solidFill>
              </a:rPr>
              <a:t>είναι αυτό που πιθανόν να απασχολεί τον ήρωα στο πρώτο κείμενο; Για ποιον νομίζετε </a:t>
            </a:r>
            <a:r>
              <a:rPr lang="el-GR" dirty="0" smtClean="0">
                <a:solidFill>
                  <a:srgbClr val="002060"/>
                </a:solidFill>
              </a:rPr>
              <a:t>ότι μιλάει;</a:t>
            </a:r>
          </a:p>
          <a:p>
            <a:r>
              <a:rPr lang="el-GR" dirty="0" smtClean="0">
                <a:solidFill>
                  <a:srgbClr val="002060"/>
                </a:solidFill>
              </a:rPr>
              <a:t>Ποιο γεγονός, νομίζετε, υπήρξε η αφορμή, για να γράψει το κείμενό του;</a:t>
            </a:r>
          </a:p>
          <a:p>
            <a:pPr>
              <a:buFontTx/>
              <a:buChar char="-"/>
            </a:pPr>
            <a:r>
              <a:rPr lang="el-GR" dirty="0" smtClean="0">
                <a:solidFill>
                  <a:srgbClr val="002060"/>
                </a:solidFill>
              </a:rPr>
              <a:t>Μπορείτε να φανταστείτε τι πρόκειται να συμβεί στη συνέχεια;</a:t>
            </a:r>
          </a:p>
          <a:p>
            <a:pPr>
              <a:buFontTx/>
              <a:buChar char="-"/>
            </a:pPr>
            <a:r>
              <a:rPr lang="el-GR" dirty="0" smtClean="0">
                <a:solidFill>
                  <a:srgbClr val="002060"/>
                </a:solidFill>
              </a:rPr>
              <a:t>Τι </a:t>
            </a:r>
            <a:r>
              <a:rPr lang="el-GR" dirty="0">
                <a:solidFill>
                  <a:srgbClr val="002060"/>
                </a:solidFill>
              </a:rPr>
              <a:t>συμπεραίνετε από την πρώτη κιόλας παράγραφο για τον χαρακτήρα του ήρωα του κειμένου, αλλά και για τον χαρακτήρα στον οποίο αναφέρεται;</a:t>
            </a:r>
            <a:endParaRPr lang="en-GB" dirty="0">
              <a:solidFill>
                <a:srgbClr val="002060"/>
              </a:solidFill>
            </a:endParaRPr>
          </a:p>
          <a:p>
            <a:pPr>
              <a:buFontTx/>
              <a:buChar char="-"/>
            </a:pP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blinds(horizontal)">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 calcmode="lin" valueType="num">
                                      <p:cBhvr>
                                        <p:cTn id="28"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Rounded Rectangle 2"/>
          <p:cNvSpPr/>
          <p:nvPr/>
        </p:nvSpPr>
        <p:spPr>
          <a:xfrm>
            <a:off x="381000" y="304800"/>
            <a:ext cx="8153400" cy="6172200"/>
          </a:xfrm>
          <a:prstGeom prst="roundRect">
            <a:avLst/>
          </a:prstGeom>
          <a:solidFill>
            <a:srgbClr val="FFFFCC"/>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TextBox 3"/>
          <p:cNvSpPr txBox="1"/>
          <p:nvPr/>
        </p:nvSpPr>
        <p:spPr>
          <a:xfrm>
            <a:off x="1371600" y="762000"/>
            <a:ext cx="6019800" cy="707886"/>
          </a:xfrm>
          <a:prstGeom prst="rect">
            <a:avLst/>
          </a:prstGeom>
          <a:solidFill>
            <a:schemeClr val="bg1"/>
          </a:solidFill>
          <a:ln w="28575">
            <a:solidFill>
              <a:schemeClr val="accent2">
                <a:lumMod val="50000"/>
              </a:schemeClr>
            </a:solidFill>
          </a:ln>
        </p:spPr>
        <p:txBody>
          <a:bodyPr wrap="square" rtlCol="0">
            <a:spAutoFit/>
          </a:bodyPr>
          <a:lstStyle/>
          <a:p>
            <a:pPr algn="ctr"/>
            <a:r>
              <a:rPr lang="el-GR" sz="4000" dirty="0" smtClean="0"/>
              <a:t>Τέλος Παρουσίασης</a:t>
            </a:r>
            <a:endParaRPr lang="en-GB" sz="4000" dirty="0"/>
          </a:p>
        </p:txBody>
      </p:sp>
      <p:pic>
        <p:nvPicPr>
          <p:cNvPr id="5" name="Picture 2"/>
          <p:cNvPicPr>
            <a:picLocks noChangeAspect="1" noChangeArrowheads="1"/>
          </p:cNvPicPr>
          <p:nvPr/>
        </p:nvPicPr>
        <p:blipFill>
          <a:blip r:embed="rId3" cstate="print"/>
          <a:srcRect/>
          <a:stretch>
            <a:fillRect/>
          </a:stretch>
        </p:blipFill>
        <p:spPr bwMode="auto">
          <a:xfrm>
            <a:off x="914400" y="1905000"/>
            <a:ext cx="6858000" cy="3354457"/>
          </a:xfrm>
          <a:prstGeom prst="rect">
            <a:avLst/>
          </a:prstGeom>
          <a:noFill/>
          <a:ln w="9525">
            <a:noFill/>
            <a:miter lim="800000"/>
            <a:headEnd/>
            <a:tailEnd/>
          </a:ln>
        </p:spPr>
      </p:pic>
      <p:sp>
        <p:nvSpPr>
          <p:cNvPr id="6" name="TextBox 5"/>
          <p:cNvSpPr txBox="1"/>
          <p:nvPr/>
        </p:nvSpPr>
        <p:spPr>
          <a:xfrm>
            <a:off x="1981200" y="5562600"/>
            <a:ext cx="4953000" cy="523220"/>
          </a:xfrm>
          <a:prstGeom prst="rect">
            <a:avLst/>
          </a:prstGeom>
          <a:solidFill>
            <a:schemeClr val="accent1">
              <a:lumMod val="20000"/>
              <a:lumOff val="80000"/>
            </a:schemeClr>
          </a:solidFill>
        </p:spPr>
        <p:txBody>
          <a:bodyPr wrap="square" rtlCol="0">
            <a:spAutoFit/>
          </a:bodyPr>
          <a:lstStyle/>
          <a:p>
            <a:r>
              <a:rPr lang="el-GR" sz="2800" dirty="0" smtClean="0"/>
              <a:t>Ευχαριστώ για την προσοχή σας!</a:t>
            </a:r>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0" name="Rounded Rectangle 9"/>
          <p:cNvSpPr/>
          <p:nvPr/>
        </p:nvSpPr>
        <p:spPr>
          <a:xfrm>
            <a:off x="228600" y="1219200"/>
            <a:ext cx="8686800" cy="4572000"/>
          </a:xfrm>
          <a:prstGeom prst="roundRect">
            <a:avLst/>
          </a:prstGeom>
          <a:solidFill>
            <a:srgbClr val="FFFFFF"/>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lumMod val="20000"/>
                  <a:lumOff val="80000"/>
                </a:schemeClr>
              </a:solidFill>
            </a:endParaRPr>
          </a:p>
        </p:txBody>
      </p:sp>
      <p:pic>
        <p:nvPicPr>
          <p:cNvPr id="24582" name="Picture 6" descr="Σχετική εικόνα"/>
          <p:cNvPicPr>
            <a:picLocks noChangeAspect="1" noChangeArrowheads="1"/>
          </p:cNvPicPr>
          <p:nvPr/>
        </p:nvPicPr>
        <p:blipFill>
          <a:blip r:embed="rId3" cstate="print"/>
          <a:srcRect/>
          <a:stretch>
            <a:fillRect/>
          </a:stretch>
        </p:blipFill>
        <p:spPr bwMode="auto">
          <a:xfrm>
            <a:off x="2971800" y="2743200"/>
            <a:ext cx="2667000" cy="2017201"/>
          </a:xfrm>
          <a:prstGeom prst="rect">
            <a:avLst/>
          </a:prstGeom>
          <a:noFill/>
        </p:spPr>
      </p:pic>
      <p:pic>
        <p:nvPicPr>
          <p:cNvPr id="24584" name="Picture 8" descr="Αποτέλεσμα εικόνας για father and son love"/>
          <p:cNvPicPr>
            <a:picLocks noChangeAspect="1" noChangeArrowheads="1"/>
          </p:cNvPicPr>
          <p:nvPr/>
        </p:nvPicPr>
        <p:blipFill>
          <a:blip r:embed="rId4" cstate="print"/>
          <a:srcRect/>
          <a:stretch>
            <a:fillRect/>
          </a:stretch>
        </p:blipFill>
        <p:spPr bwMode="auto">
          <a:xfrm>
            <a:off x="5638800" y="2743200"/>
            <a:ext cx="3200400" cy="2000250"/>
          </a:xfrm>
          <a:prstGeom prst="rect">
            <a:avLst/>
          </a:prstGeom>
          <a:noFill/>
        </p:spPr>
      </p:pic>
      <p:pic>
        <p:nvPicPr>
          <p:cNvPr id="24588" name="Picture 12" descr="Αποτέλεσμα εικόνας για father and son walking black and white"/>
          <p:cNvPicPr>
            <a:picLocks noChangeAspect="1" noChangeArrowheads="1"/>
          </p:cNvPicPr>
          <p:nvPr/>
        </p:nvPicPr>
        <p:blipFill>
          <a:blip r:embed="rId5" cstate="print"/>
          <a:srcRect/>
          <a:stretch>
            <a:fillRect/>
          </a:stretch>
        </p:blipFill>
        <p:spPr bwMode="auto">
          <a:xfrm>
            <a:off x="304800" y="2743200"/>
            <a:ext cx="2667000" cy="2000250"/>
          </a:xfrm>
          <a:prstGeom prst="rect">
            <a:avLst/>
          </a:prstGeom>
          <a:noFill/>
        </p:spPr>
      </p:pic>
      <p:sp>
        <p:nvSpPr>
          <p:cNvPr id="4" name="Rounded Rectangle 3"/>
          <p:cNvSpPr/>
          <p:nvPr/>
        </p:nvSpPr>
        <p:spPr>
          <a:xfrm>
            <a:off x="381000" y="762000"/>
            <a:ext cx="6324600" cy="1066800"/>
          </a:xfrm>
          <a:prstGeom prst="roundRect">
            <a:avLst/>
          </a:prstGeom>
          <a:blipFill>
            <a:blip r:embed="rId6"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smtClean="0">
              <a:solidFill>
                <a:schemeClr val="tx2">
                  <a:lumMod val="75000"/>
                </a:schemeClr>
              </a:solidFill>
            </a:endParaRPr>
          </a:p>
          <a:p>
            <a:endParaRPr lang="el-GR" dirty="0" smtClean="0">
              <a:solidFill>
                <a:schemeClr val="tx2">
                  <a:lumMod val="75000"/>
                </a:schemeClr>
              </a:solidFill>
            </a:endParaRPr>
          </a:p>
          <a:p>
            <a:r>
              <a:rPr lang="en-GB" dirty="0" smtClean="0">
                <a:solidFill>
                  <a:schemeClr val="tx2">
                    <a:lumMod val="75000"/>
                  </a:schemeClr>
                </a:solidFill>
              </a:rPr>
              <a:t>-</a:t>
            </a:r>
            <a:r>
              <a:rPr lang="el-GR" sz="2000" dirty="0" smtClean="0">
                <a:solidFill>
                  <a:schemeClr val="tx2">
                    <a:lumMod val="75000"/>
                  </a:schemeClr>
                </a:solidFill>
              </a:rPr>
              <a:t>Ποια πιστεύετε ότι είναι η σχέση μεταξύ των ηρώων;</a:t>
            </a:r>
          </a:p>
          <a:p>
            <a:r>
              <a:rPr lang="el-GR" sz="2000" dirty="0">
                <a:solidFill>
                  <a:schemeClr val="tx2">
                    <a:lumMod val="75000"/>
                  </a:schemeClr>
                </a:solidFill>
              </a:rPr>
              <a:t>-</a:t>
            </a:r>
            <a:r>
              <a:rPr lang="el-GR" sz="2000" dirty="0" smtClean="0">
                <a:solidFill>
                  <a:schemeClr val="tx2">
                    <a:lumMod val="75000"/>
                  </a:schemeClr>
                </a:solidFill>
              </a:rPr>
              <a:t>Πώς </a:t>
            </a:r>
            <a:r>
              <a:rPr lang="el-GR" sz="2000" dirty="0">
                <a:solidFill>
                  <a:schemeClr val="tx2">
                    <a:lumMod val="75000"/>
                  </a:schemeClr>
                </a:solidFill>
              </a:rPr>
              <a:t>φαντάζεστε εξωτερικά τους δύο </a:t>
            </a:r>
            <a:r>
              <a:rPr lang="el-GR" sz="2000" dirty="0" smtClean="0">
                <a:solidFill>
                  <a:schemeClr val="tx2">
                    <a:lumMod val="75000"/>
                  </a:schemeClr>
                </a:solidFill>
              </a:rPr>
              <a:t>ήρωες;</a:t>
            </a:r>
          </a:p>
          <a:p>
            <a:endParaRPr lang="el-GR" dirty="0">
              <a:solidFill>
                <a:schemeClr val="tx2">
                  <a:lumMod val="75000"/>
                </a:schemeClr>
              </a:solidFill>
            </a:endParaRPr>
          </a:p>
          <a:p>
            <a:endParaRPr lang="en-GB"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1745" name="Rectangle 1"/>
          <p:cNvSpPr>
            <a:spLocks noChangeArrowheads="1"/>
          </p:cNvSpPr>
          <p:nvPr/>
        </p:nvSpPr>
        <p:spPr bwMode="auto">
          <a:xfrm>
            <a:off x="457200" y="756538"/>
            <a:ext cx="8382000" cy="5370701"/>
          </a:xfrm>
          <a:prstGeom prst="rect">
            <a:avLst/>
          </a:prstGeom>
          <a:solidFill>
            <a:schemeClr val="bg1"/>
          </a:solidFill>
          <a:ln w="9525">
            <a:solidFill>
              <a:schemeClr val="accent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Του πολυάσχολου, που πιστεύει πως υπάρχει κάτι πολύ σημαντικότερο -και άπειρος χρόνος- από το να πει όσες κουβέντες μπορεί ακόμη με τον ογδοντάχρονο πατέρα του. Που κάποτε θα γράψει ένα εξόχως συναισθηματικό και ενοχικό κείμενο για το πόσα δεν πρόλαβε να πει στον πατέρα του και από κάτω θα μετράει </a:t>
            </a:r>
            <a:r>
              <a:rPr kumimoji="0" lang="el-GR" sz="2000" b="0" i="0" u="none" strike="noStrike" cap="none" normalizeH="0" baseline="0" dirty="0" err="1" smtClean="0">
                <a:ln>
                  <a:noFill/>
                </a:ln>
                <a:solidFill>
                  <a:schemeClr val="tx2">
                    <a:lumMod val="75000"/>
                  </a:schemeClr>
                </a:solidFill>
                <a:effectLst/>
                <a:latin typeface="Calibri" pitchFamily="34" charset="0"/>
                <a:ea typeface="Calibri" pitchFamily="34" charset="0"/>
                <a:cs typeface="Times New Roman" pitchFamily="18" charset="0"/>
              </a:rPr>
              <a:t>like</a:t>
            </a: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 αντί να μετράει μούντζες. Και κάποιοι θα προσπαθούν να τον παρηγορήσουν κιόλας αντί να του πουν την αλήθεια, πως είναι ένα ανθρωπάκι που γράφει μεγάλα λόγια. </a:t>
            </a:r>
            <a:endParaRPr kumimoji="0" lang="en-GB" sz="11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Γυρίζει πίσω στην κούνια του, μέρα με τη μέρα. Μικραίνει, κοιτάζει γύρω του με απορία. Ένα κανονικό μωρό. Χρωστάω παραμύθια, νανουρίσματα, χάδια, ξενύχτια και ξεπληρώνω με νεύρα και βιασύνες. Με «δουλειές». Προσπαθούσε τρεις μέρες να καταφέρει να κλείσει ραντεβού για τα μάτια του - που κουράστηκαν κι αυτά. Και δεν είπε κουβέντα, και το έμαθα τυχαία. Για να μη με φορτώνει με τα δικά του. Ποια δικά του; Ποια είναι πιο δικά μου; </a:t>
            </a:r>
            <a:endParaRPr kumimoji="0" lang="en-GB" sz="11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Διασκευή</a:t>
            </a:r>
            <a:endParaRPr kumimoji="0" lang="en-GB" sz="11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Οδυσσέας Ιωάννου «Έχω δύο μωρά»</a:t>
            </a:r>
            <a:r>
              <a:rPr lang="el-GR" dirty="0">
                <a:solidFill>
                  <a:schemeClr val="tx2">
                    <a:lumMod val="75000"/>
                  </a:schemeClr>
                </a:solidFill>
                <a:latin typeface="Calibri" pitchFamily="34" charset="0"/>
                <a:ea typeface="Calibri" pitchFamily="34" charset="0"/>
                <a:cs typeface="Times New Roman" pitchFamily="18" charset="0"/>
              </a:rPr>
              <a:t>,</a:t>
            </a:r>
            <a:r>
              <a:rPr kumimoji="0" lang="en-GB"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 A</a:t>
            </a:r>
            <a:r>
              <a:rPr lang="el-GR" dirty="0" err="1" smtClean="0">
                <a:solidFill>
                  <a:schemeClr val="tx2">
                    <a:lumMod val="75000"/>
                  </a:schemeClr>
                </a:solidFill>
                <a:latin typeface="Calibri" pitchFamily="34" charset="0"/>
                <a:ea typeface="Calibri" pitchFamily="34" charset="0"/>
                <a:cs typeface="Times New Roman" pitchFamily="18" charset="0"/>
              </a:rPr>
              <a:t>πόσπασμα</a:t>
            </a:r>
            <a:r>
              <a:rPr lang="el-GR" dirty="0" smtClean="0">
                <a:solidFill>
                  <a:schemeClr val="tx2">
                    <a:lumMod val="75000"/>
                  </a:schemeClr>
                </a:solidFill>
                <a:latin typeface="Calibri" pitchFamily="34" charset="0"/>
                <a:ea typeface="Calibri" pitchFamily="34" charset="0"/>
                <a:cs typeface="Times New Roman" pitchFamily="18" charset="0"/>
              </a:rPr>
              <a:t> </a:t>
            </a:r>
            <a:endParaRPr kumimoji="0" lang="en-GB" sz="11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latin typeface="Calibri" pitchFamily="34" charset="0"/>
                <a:ea typeface="Calibri" pitchFamily="34" charset="0"/>
                <a:cs typeface="Times New Roman" pitchFamily="18" charset="0"/>
              </a:rPr>
              <a:t>ΕΚΠΑΙΔΕΥΤΙΚΟ ΥΛΙΚΟ ΓΙΑ ΤΑ ΚΕΝΤΡΑ ΔΙΑ ΒΙΟΥ ΜΑΘΗΣΗΣ, Δημιουργική Γραφή,σελ.22</a:t>
            </a:r>
            <a:endParaRPr kumimoji="0" lang="en-GB" sz="11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5601" name="Rectangle 1"/>
          <p:cNvSpPr>
            <a:spLocks noChangeArrowheads="1"/>
          </p:cNvSpPr>
          <p:nvPr/>
        </p:nvSpPr>
        <p:spPr bwMode="auto">
          <a:xfrm>
            <a:off x="304800" y="186721"/>
            <a:ext cx="8458200" cy="6401753"/>
          </a:xfrm>
          <a:prstGeom prst="rect">
            <a:avLst/>
          </a:prstGeom>
          <a:solidFill>
            <a:srgbClr val="FFFFFF"/>
          </a:solidFill>
          <a:ln w="9525">
            <a:solidFill>
              <a:schemeClr val="accent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75000"/>
                  </a:schemeClr>
                </a:solidFill>
                <a:effectLst/>
                <a:ea typeface="Times New Roman" pitchFamily="18" charset="0"/>
                <a:cs typeface="Times New Roman" pitchFamily="18" charset="0"/>
              </a:rPr>
              <a:t>Κείμενο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ea typeface="Times New Roman" pitchFamily="18" charset="0"/>
                <a:cs typeface="Times New Roman" pitchFamily="18" charset="0"/>
              </a:rPr>
              <a:t>T</a:t>
            </a:r>
            <a:r>
              <a:rPr kumimoji="0" lang="el-GR" sz="2000" b="1" i="0" u="none" strike="noStrike" cap="none" normalizeH="0" baseline="0" dirty="0" smtClean="0">
                <a:ln>
                  <a:noFill/>
                </a:ln>
                <a:solidFill>
                  <a:schemeClr val="accent6">
                    <a:lumMod val="50000"/>
                  </a:schemeClr>
                </a:solidFill>
                <a:effectLst/>
                <a:ea typeface="Times New Roman" pitchFamily="18" charset="0"/>
                <a:cs typeface="Times New Roman" pitchFamily="18" charset="0"/>
              </a:rPr>
              <a:t>ι λέει το πρόσωπό σου για τον χαρακτήρα σου;</a:t>
            </a:r>
            <a:endParaRPr kumimoji="0" lang="en-GB" sz="1600" b="0" i="0" u="none" strike="noStrike" cap="none" normalizeH="0" baseline="0" dirty="0" smtClean="0">
              <a:ln>
                <a:noFill/>
              </a:ln>
              <a:solidFill>
                <a:schemeClr val="accent6">
                  <a:lumMod val="50000"/>
                </a:schemeClr>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Arial" pitchFamily="34" charset="0"/>
              </a:rPr>
              <a:t>«Αρκεί μόνο μια λεπτομέρεια στο πρόσωπο, για να προκαλέσει μια ενστικτώδη απόρριψη», εξηγεί ο γιατρός και φυσιογνωμιστής Αλμπέρτο Μάνι. </a:t>
            </a:r>
            <a:endParaRPr kumimoji="0" lang="en-GB" sz="2000"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Arial" pitchFamily="34" charset="0"/>
              </a:rPr>
              <a:t>Τι είναι, όμως, η φυσιογνωμική; Πρόκειται για μια εναλλακτική προσπάθεια ερμηνείας του χαρακτήρα και των συμπεριφορών του ανθρώπου που έχει αποκτήσει πολλούς υποστηρικτές. Σήμερα, θα προσπαθήσουμε να παρουσιάσουμε μερικές από τις βασικές αρχές της. </a:t>
            </a:r>
            <a:r>
              <a:rPr kumimoji="0" lang="en-GB" sz="2000" b="0" i="0" u="none" strike="noStrike" cap="none" normalizeH="0" baseline="0" dirty="0" smtClean="0">
                <a:ln>
                  <a:noFill/>
                </a:ln>
                <a:solidFill>
                  <a:schemeClr val="tx2">
                    <a:lumMod val="75000"/>
                  </a:schemeClr>
                </a:solidFill>
                <a:effectLst/>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Arial" pitchFamily="34" charset="0"/>
              </a:rPr>
              <a:t>Το πρώτο χαρακτηριστικό που χτυπάει στο μάτι είναι η αναλογία ανάμεσα στις τρεις περιοχές: μέτωπο, μύτη και στόμα. Με καθεμία απ’ αυτές συνδέεται μια πλευρά του χαρακτήρα, που με βάση τις αναλογίες μπορεί να θεωρηθεί κυρίαρχη. Το μέτωπο είναι η περιοχή της σκέψης, η μύτη της επικοινωνίας και το στόμα του ενστίκτου.</a:t>
            </a:r>
            <a:endParaRPr kumimoji="0" lang="en-GB" sz="2000"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2">
                    <a:lumMod val="75000"/>
                  </a:schemeClr>
                </a:solidFill>
                <a:effectLst/>
                <a:ea typeface="Times New Roman" pitchFamily="18" charset="0"/>
                <a:cs typeface="Arial" pitchFamily="34" charset="0"/>
              </a:rPr>
              <a:t>Ας επικεντρωθούμε λοιπόν στο πρόσωπο.</a:t>
            </a:r>
            <a:endParaRPr kumimoji="0" lang="en-GB" sz="2000"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2">
                    <a:lumMod val="75000"/>
                  </a:schemeClr>
                </a:solidFill>
                <a:effectLst/>
                <a:ea typeface="Times New Roman" pitchFamily="18" charset="0"/>
                <a:cs typeface="Arial" pitchFamily="34" charset="0"/>
              </a:rPr>
              <a:t>ΤΟ ΠΗΓΟΥΝΙ</a:t>
            </a:r>
          </a:p>
          <a:p>
            <a:pPr marL="0" marR="0" lvl="0" indent="0" algn="just" defTabSz="914400" rtl="0" eaLnBrk="0" fontAlgn="base" latinLnBrk="0" hangingPunct="0">
              <a:lnSpc>
                <a:spcPct val="100000"/>
              </a:lnSpc>
              <a:spcBef>
                <a:spcPct val="0"/>
              </a:spcBef>
              <a:spcAft>
                <a:spcPct val="0"/>
              </a:spcAft>
              <a:buClrTx/>
              <a:buSzTx/>
              <a:buFontTx/>
              <a:buNone/>
              <a:tabLst/>
            </a:pPr>
            <a:endParaRPr lang="el-GR" sz="2000" b="1" dirty="0">
              <a:solidFill>
                <a:schemeClr val="tx2">
                  <a:lumMod val="75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2">
                  <a:lumMod val="75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sz="2000" b="1" dirty="0">
              <a:solidFill>
                <a:schemeClr val="tx2">
                  <a:lumMod val="75000"/>
                </a:schemeClr>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2">
                  <a:lumMod val="75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3200" b="0" i="0" u="none" strike="noStrike" cap="none" normalizeH="0" baseline="0" dirty="0" smtClean="0">
              <a:ln>
                <a:noFill/>
              </a:ln>
              <a:solidFill>
                <a:schemeClr val="tx2">
                  <a:lumMod val="75000"/>
                </a:schemeClr>
              </a:solidFill>
              <a:effectLst/>
              <a:cs typeface="Arial" pitchFamily="34" charset="0"/>
            </a:endParaRPr>
          </a:p>
        </p:txBody>
      </p:sp>
      <p:pic>
        <p:nvPicPr>
          <p:cNvPr id="5" name="Picture 4" descr="http://www.boro.gr/contentfiles/photos/pigounii.JPG"/>
          <p:cNvPicPr/>
          <p:nvPr/>
        </p:nvPicPr>
        <p:blipFill>
          <a:blip r:embed="rId3" cstate="print"/>
          <a:srcRect/>
          <a:stretch>
            <a:fillRect/>
          </a:stretch>
        </p:blipFill>
        <p:spPr bwMode="auto">
          <a:xfrm>
            <a:off x="1295400" y="4953000"/>
            <a:ext cx="65532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1986" name="Rectangle 2"/>
          <p:cNvSpPr>
            <a:spLocks noChangeArrowheads="1"/>
          </p:cNvSpPr>
          <p:nvPr/>
        </p:nvSpPr>
        <p:spPr bwMode="auto">
          <a:xfrm>
            <a:off x="228600" y="282671"/>
            <a:ext cx="8610600" cy="63467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-Το τετράγωνο και προεξέχον πηγούνι, συνήθως, δηλώνει έναν ενεργητικό, αξιόπιστο αλλά και προκλητικό χαρακτήρα.</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-Το μυτερό πηγούνι δηλώνει έμπιστο ,αλλά και εξαιρετικά επιδέξιο και διερευνητικό χαρακτήρα ανθρώπου. Είναι, συνήθως, σημάδι ατόμων με φαντασία.</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-Το στρογγυλό πηγούνι ανήκει</a:t>
            </a:r>
            <a:r>
              <a:rPr kumimoji="0" lang="el-GR" b="0" i="0" u="none" strike="noStrike" cap="none" normalizeH="0" dirty="0" smtClean="0">
                <a:ln>
                  <a:noFill/>
                </a:ln>
                <a:solidFill>
                  <a:schemeClr val="tx2">
                    <a:lumMod val="75000"/>
                  </a:schemeClr>
                </a:solidFill>
                <a:effectLst/>
                <a:ea typeface="Times New Roman" pitchFamily="18" charset="0"/>
                <a:cs typeface="Arial" pitchFamily="34" charset="0"/>
              </a:rPr>
              <a:t> </a:t>
            </a: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συνήθως σε καλοπροαίρετους ανθρώπους,</a:t>
            </a:r>
            <a:r>
              <a:rPr kumimoji="0" lang="el-GR" b="0" i="0" u="none" strike="noStrike" cap="none" normalizeH="0" dirty="0" smtClean="0">
                <a:ln>
                  <a:noFill/>
                </a:ln>
                <a:solidFill>
                  <a:schemeClr val="tx2">
                    <a:lumMod val="75000"/>
                  </a:schemeClr>
                </a:solidFill>
                <a:effectLst/>
                <a:ea typeface="Times New Roman" pitchFamily="18" charset="0"/>
                <a:cs typeface="Arial" pitchFamily="34" charset="0"/>
              </a:rPr>
              <a:t> </a:t>
            </a: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ικανούς, μετριοπαθείς και λεπτούς στη συμπεριφορά τους.</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-Το τετράγωνο και προς τα μέσα πηγούνι ανήκει συνήθως</a:t>
            </a:r>
            <a:r>
              <a:rPr kumimoji="0" lang="el-GR" b="0" i="0" u="none" strike="noStrike" cap="none" normalizeH="0" dirty="0" smtClean="0">
                <a:ln>
                  <a:noFill/>
                </a:ln>
                <a:solidFill>
                  <a:schemeClr val="tx2">
                    <a:lumMod val="75000"/>
                  </a:schemeClr>
                </a:solidFill>
                <a:effectLst/>
                <a:ea typeface="Times New Roman" pitchFamily="18" charset="0"/>
                <a:cs typeface="Arial" pitchFamily="34" charset="0"/>
              </a:rPr>
              <a:t> </a:t>
            </a: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σε αισιόδοξους, πρακτικούς και ανεκτικούς ανθρώπους.</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-Το στρογγυλό και προς τα μέσα πηγούνι δηλώνει ότι ένας άνθρωπος είναι αγχώδης, αλλά και κοινωνικός επίσης.</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p>
            <a:r>
              <a:rPr kumimoji="0" lang="el-GR" sz="1600" b="1" i="0" u="none" strike="noStrike" cap="none" normalizeH="0" baseline="0" dirty="0" smtClean="0">
                <a:ln>
                  <a:noFill/>
                </a:ln>
                <a:solidFill>
                  <a:schemeClr val="tx2">
                    <a:lumMod val="75000"/>
                  </a:schemeClr>
                </a:solidFill>
                <a:effectLst/>
                <a:latin typeface="+mj-lt"/>
                <a:ea typeface="Times New Roman" pitchFamily="18" charset="0"/>
                <a:cs typeface="Arial" pitchFamily="34" charset="0"/>
              </a:rPr>
              <a:t>   ΑΥΤΙΑ</a:t>
            </a:r>
            <a:r>
              <a:rPr lang="el-GR" sz="1600" dirty="0" smtClean="0"/>
              <a:t> </a:t>
            </a:r>
          </a:p>
          <a:p>
            <a:endParaRPr lang="el-GR" sz="1600" dirty="0" smtClean="0"/>
          </a:p>
          <a:p>
            <a:endParaRPr lang="el-GR" sz="1600" dirty="0" smtClean="0"/>
          </a:p>
          <a:p>
            <a:endParaRPr lang="el-GR" sz="1600" dirty="0"/>
          </a:p>
          <a:p>
            <a:endParaRPr lang="el-GR" sz="1600" dirty="0" smtClean="0"/>
          </a:p>
          <a:p>
            <a:endParaRPr lang="el-GR" sz="1600" dirty="0"/>
          </a:p>
          <a:p>
            <a:endParaRPr lang="el-GR" sz="1600" dirty="0"/>
          </a:p>
          <a:p>
            <a:r>
              <a:rPr lang="el-GR" dirty="0" smtClean="0">
                <a:solidFill>
                  <a:schemeClr val="tx2">
                    <a:lumMod val="75000"/>
                  </a:schemeClr>
                </a:solidFill>
                <a:latin typeface="+mj-lt"/>
              </a:rPr>
              <a:t>-Τα </a:t>
            </a:r>
            <a:r>
              <a:rPr lang="el-GR" dirty="0">
                <a:solidFill>
                  <a:schemeClr val="tx2">
                    <a:lumMod val="75000"/>
                  </a:schemeClr>
                </a:solidFill>
                <a:latin typeface="+mj-lt"/>
              </a:rPr>
              <a:t>στρογγυλά αυτιά </a:t>
            </a:r>
            <a:r>
              <a:rPr lang="el-GR" dirty="0" smtClean="0">
                <a:solidFill>
                  <a:schemeClr val="tx2">
                    <a:lumMod val="75000"/>
                  </a:schemeClr>
                </a:solidFill>
                <a:latin typeface="+mj-lt"/>
              </a:rPr>
              <a:t>δηλώνουν καλλιτεχνικές </a:t>
            </a:r>
            <a:r>
              <a:rPr lang="el-GR" dirty="0">
                <a:solidFill>
                  <a:schemeClr val="tx2">
                    <a:lumMod val="75000"/>
                  </a:schemeClr>
                </a:solidFill>
                <a:latin typeface="+mj-lt"/>
              </a:rPr>
              <a:t>τάσεις και ανήκουν σε δημιουργικούς και κομψούς ανθρώπους.</a:t>
            </a:r>
            <a:endParaRPr lang="en-GB" dirty="0">
              <a:solidFill>
                <a:schemeClr val="tx2">
                  <a:lumMod val="75000"/>
                </a:schemeClr>
              </a:solidFill>
              <a:latin typeface="+mj-lt"/>
            </a:endParaRPr>
          </a:p>
          <a:p>
            <a:r>
              <a:rPr lang="el-GR" dirty="0">
                <a:solidFill>
                  <a:schemeClr val="tx2">
                    <a:lumMod val="75000"/>
                  </a:schemeClr>
                </a:solidFill>
                <a:latin typeface="+mj-lt"/>
              </a:rPr>
              <a:t>-Τα </a:t>
            </a:r>
            <a:r>
              <a:rPr lang="el-GR" dirty="0" smtClean="0">
                <a:solidFill>
                  <a:schemeClr val="tx2">
                    <a:lumMod val="75000"/>
                  </a:schemeClr>
                </a:solidFill>
                <a:latin typeface="+mj-lt"/>
              </a:rPr>
              <a:t>μακριά, μεγάλα </a:t>
            </a:r>
            <a:r>
              <a:rPr lang="el-GR" dirty="0">
                <a:solidFill>
                  <a:schemeClr val="tx2">
                    <a:lumMod val="75000"/>
                  </a:schemeClr>
                </a:solidFill>
                <a:latin typeface="+mj-lt"/>
              </a:rPr>
              <a:t>αυτιά είναι σημάδι αποφασιστικών, θετικών, τίμιων και αυστηρών ανθρώπων</a:t>
            </a:r>
            <a:r>
              <a:rPr lang="el-GR" dirty="0" smtClean="0">
                <a:solidFill>
                  <a:schemeClr val="tx2">
                    <a:lumMod val="75000"/>
                  </a:schemeClr>
                </a:solidFill>
                <a:latin typeface="+mj-lt"/>
              </a:rPr>
              <a:t>.</a:t>
            </a:r>
            <a:r>
              <a:rPr lang="el-GR" sz="1200" dirty="0"/>
              <a:t> </a:t>
            </a:r>
            <a:endParaRPr lang="el-GR" sz="1200" dirty="0" smtClean="0"/>
          </a:p>
          <a:p>
            <a:r>
              <a:rPr lang="el-GR" sz="1400" dirty="0" smtClean="0"/>
              <a:t>-</a:t>
            </a:r>
            <a:r>
              <a:rPr lang="el-GR" dirty="0">
                <a:solidFill>
                  <a:schemeClr val="tx2">
                    <a:lumMod val="75000"/>
                  </a:schemeClr>
                </a:solidFill>
              </a:rPr>
              <a:t>Τα μυτερά αυτιά είναι σημάδι πανούργων και πολύ έξυπνων ανθρώπων.</a:t>
            </a:r>
            <a:endParaRPr lang="en-GB" dirty="0">
              <a:solidFill>
                <a:schemeClr val="tx2">
                  <a:lumMod val="75000"/>
                </a:schemeClr>
              </a:solidFill>
            </a:endParaRPr>
          </a:p>
          <a:p>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pic>
        <p:nvPicPr>
          <p:cNvPr id="41985" name="Picture 25" descr="http://www.boro.gr/contentfiles/photos/aftiaa.JPG"/>
          <p:cNvPicPr>
            <a:picLocks noChangeAspect="1" noChangeArrowheads="1"/>
          </p:cNvPicPr>
          <p:nvPr/>
        </p:nvPicPr>
        <p:blipFill>
          <a:blip r:embed="rId3" cstate="print"/>
          <a:srcRect/>
          <a:stretch>
            <a:fillRect/>
          </a:stretch>
        </p:blipFill>
        <p:spPr bwMode="auto">
          <a:xfrm>
            <a:off x="609600" y="3657600"/>
            <a:ext cx="4711700" cy="1371600"/>
          </a:xfrm>
          <a:prstGeom prst="rect">
            <a:avLst/>
          </a:prstGeom>
          <a:noFill/>
        </p:spPr>
      </p:pic>
      <p:sp>
        <p:nvSpPr>
          <p:cNvPr id="41987"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0973" name="Rectangle 13"/>
          <p:cNvSpPr>
            <a:spLocks noChangeArrowheads="1"/>
          </p:cNvSpPr>
          <p:nvPr/>
        </p:nvSpPr>
        <p:spPr bwMode="auto">
          <a:xfrm>
            <a:off x="228600" y="426423"/>
            <a:ext cx="8610600" cy="6093976"/>
          </a:xfrm>
          <a:prstGeom prst="rect">
            <a:avLst/>
          </a:prstGeom>
          <a:solidFill>
            <a:srgbClr val="FFFFFF"/>
          </a:solidFill>
          <a:ln w="9525">
            <a:solidFill>
              <a:schemeClr val="accent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l-GR" sz="1600" b="1" dirty="0" smtClean="0">
                <a:solidFill>
                  <a:schemeClr val="tx2">
                    <a:lumMod val="75000"/>
                  </a:schemeClr>
                </a:solidFill>
                <a:ea typeface="Times New Roman" pitchFamily="18" charset="0"/>
                <a:cs typeface="Arial" pitchFamily="34" charset="0"/>
              </a:rPr>
              <a:t>ΜΥΤΗ</a:t>
            </a:r>
            <a:endParaRPr lang="el-GR" sz="1600" b="1" dirty="0">
              <a:solidFill>
                <a:schemeClr val="tx2">
                  <a:lumMod val="75000"/>
                </a:schemeClr>
              </a:solidFill>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dirty="0">
              <a:solidFill>
                <a:schemeClr val="tx2">
                  <a:lumMod val="75000"/>
                </a:schemeClr>
              </a:solidFill>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-Η αδρή συμμετρική μύτη είναι χαρακτηριστικό των χαρούμενων, αλλά και των πολύ πρακτικών ανθρώπων.</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-Ίσια, μακριά μύτη: Το άτομο είναι εκλεπτυσμένο, έντιμο, πρακτικό και ειλικρινές.</a:t>
            </a:r>
            <a:endParaRPr kumimoji="0" lang="en-GB" b="0" i="0" u="none" strike="noStrike" cap="none" normalizeH="0" baseline="0" dirty="0" smtClean="0">
              <a:ln>
                <a:noFill/>
              </a:ln>
              <a:solidFill>
                <a:schemeClr val="tx2">
                  <a:lumMod val="7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2">
                    <a:lumMod val="75000"/>
                  </a:schemeClr>
                </a:solidFill>
                <a:effectLst/>
                <a:ea typeface="Times New Roman" pitchFamily="18" charset="0"/>
                <a:cs typeface="Arial" pitchFamily="34" charset="0"/>
              </a:rPr>
              <a:t>-Γαμψή μύτη: Φιλόδοξο, πανούργο, έξυπνο άτομο.</a:t>
            </a:r>
            <a:endParaRPr kumimoji="0" lang="el-GR" sz="1600" b="0" i="0" u="none" strike="noStrike" cap="none" normalizeH="0" baseline="0" dirty="0" smtClean="0">
              <a:ln>
                <a:noFill/>
              </a:ln>
              <a:solidFill>
                <a:schemeClr val="tx2">
                  <a:lumMod val="75000"/>
                </a:schemeClr>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2">
                    <a:lumMod val="75000"/>
                  </a:schemeClr>
                </a:solidFill>
                <a:effectLst/>
                <a:ea typeface="Calibri" pitchFamily="34" charset="0"/>
                <a:cs typeface="Times New Roman" pitchFamily="18" charset="0"/>
              </a:rPr>
              <a:t>-</a:t>
            </a:r>
            <a:r>
              <a:rPr kumimoji="0" lang="el-GR" b="0" i="0" u="none" strike="noStrike" cap="none" normalizeH="0" baseline="0" dirty="0" smtClean="0">
                <a:ln>
                  <a:noFill/>
                </a:ln>
                <a:solidFill>
                  <a:schemeClr val="tx2">
                    <a:lumMod val="75000"/>
                  </a:schemeClr>
                </a:solidFill>
                <a:effectLst/>
                <a:ea typeface="Calibri" pitchFamily="34" charset="0"/>
                <a:cs typeface="Times New Roman" pitchFamily="18" charset="0"/>
              </a:rPr>
              <a:t>Γυριστή πάνω γαλλική μύτη. Χαρακτηριστικό των χαλαρών, απλών, χαρούμενων και εξωστρεφών ατόμων.</a:t>
            </a:r>
            <a:r>
              <a:rPr kumimoji="0" lang="en-GB" sz="1100" b="0" i="0" u="none" strike="noStrike" cap="none" normalizeH="0" baseline="0" dirty="0" smtClean="0">
                <a:ln>
                  <a:noFill/>
                </a:ln>
                <a:solidFill>
                  <a:schemeClr val="tx2">
                    <a:lumMod val="75000"/>
                  </a:schemeClr>
                </a:solidFill>
                <a:effectLst/>
                <a:cs typeface="Arial" pitchFamily="34" charset="0"/>
              </a:rPr>
              <a:t> </a:t>
            </a:r>
            <a:endParaRPr kumimoji="0" lang="el-GR" sz="1050" b="0" i="0" u="none" strike="noStrike" cap="none" normalizeH="0" baseline="0" dirty="0" smtClean="0">
              <a:ln>
                <a:noFill/>
              </a:ln>
              <a:solidFill>
                <a:schemeClr val="tx2">
                  <a:lumMod val="75000"/>
                </a:schemeClr>
              </a:solidFill>
              <a:effectLst/>
              <a:cs typeface="Arial" pitchFamily="34" charset="0"/>
            </a:endParaRPr>
          </a:p>
          <a:p>
            <a:pPr eaLnBrk="0" fontAlgn="base" hangingPunct="0">
              <a:spcBef>
                <a:spcPct val="0"/>
              </a:spcBef>
              <a:spcAft>
                <a:spcPct val="0"/>
              </a:spcAft>
            </a:pPr>
            <a:endParaRPr lang="el-GR" sz="1600" b="1" dirty="0" smtClean="0"/>
          </a:p>
          <a:p>
            <a:r>
              <a:rPr lang="el-GR" sz="1600" b="1" dirty="0" smtClean="0"/>
              <a:t>ΣΤΟΜΑ</a:t>
            </a:r>
            <a:r>
              <a:rPr lang="el-GR" sz="1600" dirty="0"/>
              <a:t> </a:t>
            </a:r>
            <a:endParaRPr lang="el-GR" sz="1600" dirty="0" smtClean="0"/>
          </a:p>
          <a:p>
            <a:endParaRPr lang="el-GR" sz="1600" dirty="0"/>
          </a:p>
          <a:p>
            <a:endParaRPr lang="el-GR" sz="1600" dirty="0" smtClean="0"/>
          </a:p>
          <a:p>
            <a:endParaRPr lang="el-GR" sz="1600" dirty="0"/>
          </a:p>
          <a:p>
            <a:r>
              <a:rPr lang="el-GR" dirty="0" smtClean="0">
                <a:solidFill>
                  <a:schemeClr val="tx2">
                    <a:lumMod val="75000"/>
                  </a:schemeClr>
                </a:solidFill>
              </a:rPr>
              <a:t>-</a:t>
            </a:r>
            <a:r>
              <a:rPr lang="el-GR" dirty="0">
                <a:solidFill>
                  <a:schemeClr val="tx2">
                    <a:lumMod val="75000"/>
                  </a:schemeClr>
                </a:solidFill>
              </a:rPr>
              <a:t>Μικρό και σχιστό στόμα: Απομόνωση, δυσπιστία, μειονεξία τα χαρακτηριστικά του ατόμου.</a:t>
            </a:r>
            <a:endParaRPr lang="en-GB" dirty="0">
              <a:solidFill>
                <a:schemeClr val="tx2">
                  <a:lumMod val="75000"/>
                </a:schemeClr>
              </a:solidFill>
            </a:endParaRPr>
          </a:p>
          <a:p>
            <a:r>
              <a:rPr lang="el-GR" dirty="0">
                <a:solidFill>
                  <a:schemeClr val="tx2">
                    <a:lumMod val="75000"/>
                  </a:schemeClr>
                </a:solidFill>
              </a:rPr>
              <a:t>-Στόμα σε σχήμα μισοφέγγαρου. Ευτυχία, καλή τύχη, πλούτος.</a:t>
            </a:r>
            <a:endParaRPr lang="en-GB" dirty="0">
              <a:solidFill>
                <a:schemeClr val="tx2">
                  <a:lumMod val="75000"/>
                </a:schemeClr>
              </a:solidFill>
            </a:endParaRPr>
          </a:p>
          <a:p>
            <a:r>
              <a:rPr lang="el-GR" dirty="0">
                <a:solidFill>
                  <a:schemeClr val="tx2">
                    <a:lumMod val="75000"/>
                  </a:schemeClr>
                </a:solidFill>
              </a:rPr>
              <a:t>-Τετραγωνισμένο στόμα: Ισχυρή προσωπικότητα, τύχη, δύναμη, δημιουργικότητα</a:t>
            </a:r>
            <a:r>
              <a:rPr lang="el-GR" dirty="0" smtClean="0">
                <a:solidFill>
                  <a:schemeClr val="tx2">
                    <a:lumMod val="75000"/>
                  </a:schemeClr>
                </a:solidFill>
              </a:rPr>
              <a:t>.</a:t>
            </a:r>
            <a:endParaRPr lang="en-GB" dirty="0">
              <a:solidFill>
                <a:schemeClr val="tx2">
                  <a:lumMod val="75000"/>
                </a:schemeClr>
              </a:solidFill>
            </a:endParaRPr>
          </a:p>
        </p:txBody>
      </p:sp>
      <p:pic>
        <p:nvPicPr>
          <p:cNvPr id="40971" name="Picture 26" descr="http://www.boro.gr/contentfiles/photos/mytii.JPG"/>
          <p:cNvPicPr>
            <a:picLocks noChangeAspect="1" noChangeArrowheads="1"/>
          </p:cNvPicPr>
          <p:nvPr/>
        </p:nvPicPr>
        <p:blipFill>
          <a:blip r:embed="rId3" cstate="print"/>
          <a:srcRect/>
          <a:stretch>
            <a:fillRect/>
          </a:stretch>
        </p:blipFill>
        <p:spPr bwMode="auto">
          <a:xfrm>
            <a:off x="533400" y="1066800"/>
            <a:ext cx="6276975" cy="1314450"/>
          </a:xfrm>
          <a:prstGeom prst="rect">
            <a:avLst/>
          </a:prstGeom>
          <a:noFill/>
        </p:spPr>
      </p:pic>
      <p:pic>
        <p:nvPicPr>
          <p:cNvPr id="17" name="Picture 16" descr="http://www.boro.gr/contentfiles/photos/stomaa.JPG"/>
          <p:cNvPicPr/>
          <p:nvPr/>
        </p:nvPicPr>
        <p:blipFill>
          <a:blip r:embed="rId4" cstate="print"/>
          <a:srcRect/>
          <a:stretch>
            <a:fillRect/>
          </a:stretch>
        </p:blipFill>
        <p:spPr bwMode="auto">
          <a:xfrm>
            <a:off x="1447800" y="4114800"/>
            <a:ext cx="6282247" cy="1201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Αποτέλεσμα εικόνας για white brick wall"/>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Rectangle 2"/>
          <p:cNvSpPr/>
          <p:nvPr/>
        </p:nvSpPr>
        <p:spPr>
          <a:xfrm>
            <a:off x="457200" y="304800"/>
            <a:ext cx="8001000" cy="5909310"/>
          </a:xfrm>
          <a:prstGeom prst="rect">
            <a:avLst/>
          </a:prstGeom>
          <a:solidFill>
            <a:srgbClr val="FFFFFF"/>
          </a:solidFill>
          <a:ln>
            <a:solidFill>
              <a:schemeClr val="accent2">
                <a:lumMod val="60000"/>
                <a:lumOff val="40000"/>
              </a:schemeClr>
            </a:solidFill>
          </a:ln>
        </p:spPr>
        <p:txBody>
          <a:bodyPr wrap="square">
            <a:spAutoFit/>
          </a:bodyPr>
          <a:lstStyle/>
          <a:p>
            <a:r>
              <a:rPr lang="en-GB" b="1" dirty="0" smtClean="0">
                <a:solidFill>
                  <a:schemeClr val="tx2">
                    <a:lumMod val="75000"/>
                  </a:schemeClr>
                </a:solidFill>
              </a:rPr>
              <a:t>ΜΕΤΩΠΟ</a:t>
            </a:r>
            <a:r>
              <a:rPr lang="el-GR" dirty="0"/>
              <a:t> </a:t>
            </a:r>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r>
              <a:rPr lang="el-GR" dirty="0" smtClean="0">
                <a:solidFill>
                  <a:schemeClr val="tx2">
                    <a:lumMod val="75000"/>
                  </a:schemeClr>
                </a:solidFill>
              </a:rPr>
              <a:t>-</a:t>
            </a:r>
            <a:r>
              <a:rPr lang="el-GR" dirty="0">
                <a:solidFill>
                  <a:schemeClr val="tx2">
                    <a:lumMod val="75000"/>
                  </a:schemeClr>
                </a:solidFill>
              </a:rPr>
              <a:t>Πλατύ, μεγάλο: Το άτομο διαθέτει πνευματική δύναμη, καλή διάθεση και δημιουργικότητα. Ισχυρή προσωπικότητα και ευγένεια.</a:t>
            </a:r>
            <a:endParaRPr lang="en-GB" dirty="0">
              <a:solidFill>
                <a:schemeClr val="tx2">
                  <a:lumMod val="75000"/>
                </a:schemeClr>
              </a:solidFill>
            </a:endParaRPr>
          </a:p>
          <a:p>
            <a:r>
              <a:rPr lang="el-GR" dirty="0">
                <a:solidFill>
                  <a:schemeClr val="tx2">
                    <a:lumMod val="75000"/>
                  </a:schemeClr>
                </a:solidFill>
              </a:rPr>
              <a:t>-Ψηλό στενό μέτωπο: Εγκεφαλικός, δημιουργικός, σύνθετος σταθερός, ρεαλιστής.</a:t>
            </a:r>
            <a:endParaRPr lang="en-GB" dirty="0">
              <a:solidFill>
                <a:schemeClr val="tx2">
                  <a:lumMod val="75000"/>
                </a:schemeClr>
              </a:solidFill>
            </a:endParaRPr>
          </a:p>
          <a:p>
            <a:r>
              <a:rPr lang="el-GR" dirty="0">
                <a:solidFill>
                  <a:schemeClr val="tx2">
                    <a:lumMod val="75000"/>
                  </a:schemeClr>
                </a:solidFill>
              </a:rPr>
              <a:t>-Μέτριο μέγεθος: Πνευματώδης ευαίσθητος, πρακτικός, κοινωνικός.</a:t>
            </a:r>
            <a:endParaRPr lang="en-GB" dirty="0">
              <a:solidFill>
                <a:schemeClr val="tx2">
                  <a:lumMod val="75000"/>
                </a:schemeClr>
              </a:solidFill>
            </a:endParaRPr>
          </a:p>
          <a:p>
            <a:r>
              <a:rPr lang="el-GR" dirty="0">
                <a:solidFill>
                  <a:schemeClr val="tx2">
                    <a:lumMod val="75000"/>
                  </a:schemeClr>
                </a:solidFill>
              </a:rPr>
              <a:t>-Πλατύ χαμηλό: Ρεαλιστής, έξυπνος, αθλητικός, χειροδύναμος άνθρωπος.</a:t>
            </a:r>
            <a:r>
              <a:rPr lang="en-GB" dirty="0">
                <a:solidFill>
                  <a:schemeClr val="tx2">
                    <a:lumMod val="75000"/>
                  </a:schemeClr>
                </a:solidFill>
              </a:rPr>
              <a:t> </a:t>
            </a:r>
          </a:p>
          <a:p>
            <a:r>
              <a:rPr lang="el-GR" dirty="0">
                <a:solidFill>
                  <a:schemeClr val="tx2">
                    <a:lumMod val="75000"/>
                  </a:schemeClr>
                </a:solidFill>
              </a:rPr>
              <a:t>-Στενό χαμηλό: Ισχυρή θέληση, σωματική ρώμη, εγωισμός, επιμονή, απλότητα.</a:t>
            </a:r>
            <a:endParaRPr lang="en-GB" dirty="0">
              <a:solidFill>
                <a:schemeClr val="tx2">
                  <a:lumMod val="75000"/>
                </a:schemeClr>
              </a:solidFill>
            </a:endParaRPr>
          </a:p>
          <a:p>
            <a:endParaRPr lang="el-GR" dirty="0" smtClean="0"/>
          </a:p>
          <a:p>
            <a:pPr algn="r"/>
            <a:endParaRPr lang="el-GR" dirty="0" smtClean="0">
              <a:solidFill>
                <a:schemeClr val="tx2">
                  <a:lumMod val="75000"/>
                </a:schemeClr>
              </a:solidFill>
            </a:endParaRPr>
          </a:p>
          <a:p>
            <a:pPr algn="r"/>
            <a:endParaRPr lang="el-GR" dirty="0" smtClean="0">
              <a:solidFill>
                <a:schemeClr val="tx2">
                  <a:lumMod val="75000"/>
                </a:schemeClr>
              </a:solidFill>
            </a:endParaRPr>
          </a:p>
          <a:p>
            <a:pPr algn="r"/>
            <a:r>
              <a:rPr lang="el-GR" dirty="0" smtClean="0">
                <a:solidFill>
                  <a:schemeClr val="tx2">
                    <a:lumMod val="75000"/>
                  </a:schemeClr>
                </a:solidFill>
              </a:rPr>
              <a:t>Διασκευή</a:t>
            </a:r>
            <a:endParaRPr lang="en-GB" dirty="0">
              <a:solidFill>
                <a:schemeClr val="tx2">
                  <a:lumMod val="75000"/>
                </a:schemeClr>
              </a:solidFill>
            </a:endParaRPr>
          </a:p>
          <a:p>
            <a:pPr algn="r"/>
            <a:r>
              <a:rPr lang="el-GR" dirty="0">
                <a:solidFill>
                  <a:schemeClr val="tx2">
                    <a:lumMod val="75000"/>
                  </a:schemeClr>
                </a:solidFill>
              </a:rPr>
              <a:t>Πηγή: http://</a:t>
            </a:r>
            <a:r>
              <a:rPr lang="el-GR" dirty="0" smtClean="0">
                <a:solidFill>
                  <a:schemeClr val="tx2">
                    <a:lumMod val="75000"/>
                  </a:schemeClr>
                </a:solidFill>
              </a:rPr>
              <a:t>www.boro.gr/42723/test-fysiognwmikhs-ti-leei-to-proswpo-soy-gia-ton-xarakthra-soy</a:t>
            </a:r>
            <a:endParaRPr lang="en-GB" dirty="0" smtClean="0">
              <a:solidFill>
                <a:schemeClr val="tx2">
                  <a:lumMod val="75000"/>
                </a:schemeClr>
              </a:solidFill>
            </a:endParaRPr>
          </a:p>
          <a:p>
            <a:endParaRPr lang="el-GR" b="1" dirty="0"/>
          </a:p>
          <a:p>
            <a:endParaRPr lang="en-GB" dirty="0"/>
          </a:p>
        </p:txBody>
      </p:sp>
      <p:pic>
        <p:nvPicPr>
          <p:cNvPr id="4" name="Picture 3" descr="http://www.boro.gr/contentfiles/photos/metopoo.JPG"/>
          <p:cNvPicPr/>
          <p:nvPr/>
        </p:nvPicPr>
        <p:blipFill>
          <a:blip r:embed="rId3" cstate="print"/>
          <a:srcRect/>
          <a:stretch>
            <a:fillRect/>
          </a:stretch>
        </p:blipFill>
        <p:spPr bwMode="auto">
          <a:xfrm>
            <a:off x="762000" y="838200"/>
            <a:ext cx="5691741" cy="1254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2255</Words>
  <Application>Microsoft Office PowerPoint</Application>
  <PresentationFormat>On-screen Show (4:3)</PresentationFormat>
  <Paragraphs>320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Περιγραφή Προσώπου Α΄ Γυμνασίου</dc:title>
  <dc:creator>kiproula</dc:creator>
  <cp:lastModifiedBy>User10</cp:lastModifiedBy>
  <cp:revision>120</cp:revision>
  <dcterms:created xsi:type="dcterms:W3CDTF">2016-12-13T19:44:51Z</dcterms:created>
  <dcterms:modified xsi:type="dcterms:W3CDTF">2020-03-20T06:58:30Z</dcterms:modified>
</cp:coreProperties>
</file>